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51"/>
  </p:notesMasterIdLst>
  <p:sldIdLst>
    <p:sldId id="256" r:id="rId2"/>
    <p:sldId id="257" r:id="rId3"/>
    <p:sldId id="341" r:id="rId4"/>
    <p:sldId id="345" r:id="rId5"/>
    <p:sldId id="259" r:id="rId6"/>
    <p:sldId id="260" r:id="rId7"/>
    <p:sldId id="261" r:id="rId8"/>
    <p:sldId id="262" r:id="rId9"/>
    <p:sldId id="342" r:id="rId10"/>
    <p:sldId id="344" r:id="rId11"/>
    <p:sldId id="343" r:id="rId12"/>
    <p:sldId id="331" r:id="rId13"/>
    <p:sldId id="332" r:id="rId14"/>
    <p:sldId id="333" r:id="rId15"/>
    <p:sldId id="334" r:id="rId16"/>
    <p:sldId id="263" r:id="rId17"/>
    <p:sldId id="264" r:id="rId18"/>
    <p:sldId id="313" r:id="rId19"/>
    <p:sldId id="314" r:id="rId20"/>
    <p:sldId id="315" r:id="rId21"/>
    <p:sldId id="316" r:id="rId22"/>
    <p:sldId id="317" r:id="rId23"/>
    <p:sldId id="318" r:id="rId24"/>
    <p:sldId id="319" r:id="rId25"/>
    <p:sldId id="320" r:id="rId26"/>
    <p:sldId id="322" r:id="rId27"/>
    <p:sldId id="323" r:id="rId28"/>
    <p:sldId id="346" r:id="rId29"/>
    <p:sldId id="347" r:id="rId30"/>
    <p:sldId id="324" r:id="rId31"/>
    <p:sldId id="325" r:id="rId32"/>
    <p:sldId id="326" r:id="rId33"/>
    <p:sldId id="327" r:id="rId34"/>
    <p:sldId id="328" r:id="rId35"/>
    <p:sldId id="330" r:id="rId36"/>
    <p:sldId id="355" r:id="rId37"/>
    <p:sldId id="335" r:id="rId38"/>
    <p:sldId id="336" r:id="rId39"/>
    <p:sldId id="338" r:id="rId40"/>
    <p:sldId id="337" r:id="rId41"/>
    <p:sldId id="339" r:id="rId42"/>
    <p:sldId id="340" r:id="rId43"/>
    <p:sldId id="348" r:id="rId44"/>
    <p:sldId id="351" r:id="rId45"/>
    <p:sldId id="350" r:id="rId46"/>
    <p:sldId id="349" r:id="rId47"/>
    <p:sldId id="352" r:id="rId48"/>
    <p:sldId id="353" r:id="rId49"/>
    <p:sldId id="35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68B138-7849-4519-810F-15AFBEF7BDE6}" type="datetimeFigureOut">
              <a:rPr lang="en-US" smtClean="0"/>
              <a:t>8/19/2023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98414-3E92-42DD-B1E7-4714696B03B6}" type="slidenum">
              <a:rPr lang="en-US" smtClean="0"/>
              <a:t>‹#›</a:t>
            </a:fld>
            <a:endParaRPr lang="en-US"/>
          </a:p>
        </p:txBody>
      </p:sp>
    </p:spTree>
    <p:extLst>
      <p:ext uri="{BB962C8B-B14F-4D97-AF65-F5344CB8AC3E}">
        <p14:creationId xmlns:p14="http://schemas.microsoft.com/office/powerpoint/2010/main" val="283815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98414-3E92-42DD-B1E7-4714696B03B6}" type="slidenum">
              <a:rPr lang="en-US" smtClean="0"/>
              <a:t>16</a:t>
            </a:fld>
            <a:endParaRPr lang="en-US"/>
          </a:p>
        </p:txBody>
      </p:sp>
    </p:spTree>
    <p:extLst>
      <p:ext uri="{BB962C8B-B14F-4D97-AF65-F5344CB8AC3E}">
        <p14:creationId xmlns:p14="http://schemas.microsoft.com/office/powerpoint/2010/main" val="307705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45673A-C6F0-41F2-8577-AF139D8A4A02}" type="datetime1">
              <a:rPr lang="en-US" smtClean="0"/>
              <a:t>8/19/2023</a:t>
            </a:fld>
            <a:endParaRPr lang="en-US"/>
          </a:p>
        </p:txBody>
      </p:sp>
      <p:sp>
        <p:nvSpPr>
          <p:cNvPr id="5" name="Footer Placeholder 4"/>
          <p:cNvSpPr>
            <a:spLocks noGrp="1"/>
          </p:cNvSpPr>
          <p:nvPr>
            <p:ph type="ftr" sz="quarter" idx="11"/>
          </p:nvPr>
        </p:nvSpPr>
        <p:spPr/>
        <p:txBody>
          <a:bodyPr/>
          <a:lstStyle/>
          <a:p>
            <a:r>
              <a:rPr lang="fa-IR"/>
              <a:t>انجمن صنفی مسئولین ایمنی استان قم</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1750656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4BD1F-F518-4FD5-9123-35233D7E96C4}" type="datetime1">
              <a:rPr lang="en-US" smtClean="0"/>
              <a:t>8/19/2023</a:t>
            </a:fld>
            <a:endParaRPr lang="en-US"/>
          </a:p>
        </p:txBody>
      </p:sp>
      <p:sp>
        <p:nvSpPr>
          <p:cNvPr id="5" name="Footer Placeholder 4"/>
          <p:cNvSpPr>
            <a:spLocks noGrp="1"/>
          </p:cNvSpPr>
          <p:nvPr>
            <p:ph type="ftr" sz="quarter" idx="11"/>
          </p:nvPr>
        </p:nvSpPr>
        <p:spPr/>
        <p:txBody>
          <a:bodyPr/>
          <a:lstStyle/>
          <a:p>
            <a:r>
              <a:rPr lang="fa-IR"/>
              <a:t>انجمن صنفی مسئولین ایمنی استان قم</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60484327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4BD1F-F518-4FD5-9123-35233D7E96C4}" type="datetime1">
              <a:rPr lang="en-US" smtClean="0"/>
              <a:t>8/19/2023</a:t>
            </a:fld>
            <a:endParaRPr lang="en-US"/>
          </a:p>
        </p:txBody>
      </p:sp>
      <p:sp>
        <p:nvSpPr>
          <p:cNvPr id="5" name="Footer Placeholder 4"/>
          <p:cNvSpPr>
            <a:spLocks noGrp="1"/>
          </p:cNvSpPr>
          <p:nvPr>
            <p:ph type="ftr" sz="quarter" idx="11"/>
          </p:nvPr>
        </p:nvSpPr>
        <p:spPr/>
        <p:txBody>
          <a:bodyPr/>
          <a:lstStyle/>
          <a:p>
            <a:r>
              <a:rPr lang="fa-IR"/>
              <a:t>انجمن صنفی مسئولین ایمنی استان قم</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F1B2C4-F10A-465B-8A90-59FF03559F3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600174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F04BD1F-F518-4FD5-9123-35233D7E96C4}" type="datetime1">
              <a:rPr lang="en-US" smtClean="0"/>
              <a:t>8/19/2023</a:t>
            </a:fld>
            <a:endParaRPr lang="en-US"/>
          </a:p>
        </p:txBody>
      </p:sp>
      <p:sp>
        <p:nvSpPr>
          <p:cNvPr id="6" name="Footer Placeholder 5"/>
          <p:cNvSpPr>
            <a:spLocks noGrp="1"/>
          </p:cNvSpPr>
          <p:nvPr>
            <p:ph type="ftr" sz="quarter" idx="11"/>
          </p:nvPr>
        </p:nvSpPr>
        <p:spPr/>
        <p:txBody>
          <a:bodyPr/>
          <a:lstStyle/>
          <a:p>
            <a:r>
              <a:rPr lang="fa-IR"/>
              <a:t>انجمن صنفی مسئولین ایمنی استان قم</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42906842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F04BD1F-F518-4FD5-9123-35233D7E96C4}" type="datetime1">
              <a:rPr lang="en-US" smtClean="0"/>
              <a:t>8/19/2023</a:t>
            </a:fld>
            <a:endParaRPr lang="en-US"/>
          </a:p>
        </p:txBody>
      </p:sp>
      <p:sp>
        <p:nvSpPr>
          <p:cNvPr id="6" name="Footer Placeholder 5"/>
          <p:cNvSpPr>
            <a:spLocks noGrp="1"/>
          </p:cNvSpPr>
          <p:nvPr>
            <p:ph type="ftr" sz="quarter" idx="11"/>
          </p:nvPr>
        </p:nvSpPr>
        <p:spPr/>
        <p:txBody>
          <a:bodyPr/>
          <a:lstStyle/>
          <a:p>
            <a:r>
              <a:rPr lang="fa-IR"/>
              <a:t>انجمن صنفی مسئولین ایمنی استان قم</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F1B2C4-F10A-465B-8A90-59FF03559F3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721236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F04BD1F-F518-4FD5-9123-35233D7E96C4}" type="datetime1">
              <a:rPr lang="en-US" smtClean="0"/>
              <a:t>8/19/2023</a:t>
            </a:fld>
            <a:endParaRPr lang="en-US"/>
          </a:p>
        </p:txBody>
      </p:sp>
      <p:sp>
        <p:nvSpPr>
          <p:cNvPr id="6" name="Footer Placeholder 5"/>
          <p:cNvSpPr>
            <a:spLocks noGrp="1"/>
          </p:cNvSpPr>
          <p:nvPr>
            <p:ph type="ftr" sz="quarter" idx="11"/>
          </p:nvPr>
        </p:nvSpPr>
        <p:spPr/>
        <p:txBody>
          <a:bodyPr/>
          <a:lstStyle/>
          <a:p>
            <a:r>
              <a:rPr lang="fa-IR"/>
              <a:t>انجمن صنفی مسئولین ایمنی استان قم</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100582053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D0DF0-CC09-4435-AE48-E2A951A105C6}" type="datetime1">
              <a:rPr lang="en-US" smtClean="0"/>
              <a:t>8/19/2023</a:t>
            </a:fld>
            <a:endParaRPr lang="en-US"/>
          </a:p>
        </p:txBody>
      </p:sp>
      <p:sp>
        <p:nvSpPr>
          <p:cNvPr id="5" name="Footer Placeholder 4"/>
          <p:cNvSpPr>
            <a:spLocks noGrp="1"/>
          </p:cNvSpPr>
          <p:nvPr>
            <p:ph type="ftr" sz="quarter" idx="11"/>
          </p:nvPr>
        </p:nvSpPr>
        <p:spPr/>
        <p:txBody>
          <a:bodyPr/>
          <a:lstStyle/>
          <a:p>
            <a:r>
              <a:rPr lang="fa-IR"/>
              <a:t>انجمن صنفی مسئولین ایمنی استان قم</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997833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D3CA82-B4AD-4FEF-BC47-4D57949A7F63}" type="datetime1">
              <a:rPr lang="en-US" smtClean="0"/>
              <a:t>8/19/2023</a:t>
            </a:fld>
            <a:endParaRPr lang="en-US"/>
          </a:p>
        </p:txBody>
      </p:sp>
      <p:sp>
        <p:nvSpPr>
          <p:cNvPr id="5" name="Footer Placeholder 4"/>
          <p:cNvSpPr>
            <a:spLocks noGrp="1"/>
          </p:cNvSpPr>
          <p:nvPr>
            <p:ph type="ftr" sz="quarter" idx="11"/>
          </p:nvPr>
        </p:nvSpPr>
        <p:spPr/>
        <p:txBody>
          <a:bodyPr/>
          <a:lstStyle/>
          <a:p>
            <a:r>
              <a:rPr lang="fa-IR"/>
              <a:t>انجمن صنفی مسئولین ایمنی استان قم</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24193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3B341-A849-4CDD-9665-F1F2152095E3}" type="datetime1">
              <a:rPr lang="en-US" smtClean="0"/>
              <a:t>8/19/2023</a:t>
            </a:fld>
            <a:endParaRPr lang="en-US"/>
          </a:p>
        </p:txBody>
      </p:sp>
      <p:sp>
        <p:nvSpPr>
          <p:cNvPr id="5" name="Footer Placeholder 4"/>
          <p:cNvSpPr>
            <a:spLocks noGrp="1"/>
          </p:cNvSpPr>
          <p:nvPr>
            <p:ph type="ftr" sz="quarter" idx="11"/>
          </p:nvPr>
        </p:nvSpPr>
        <p:spPr/>
        <p:txBody>
          <a:bodyPr/>
          <a:lstStyle/>
          <a:p>
            <a:r>
              <a:rPr lang="fa-IR"/>
              <a:t>انجمن صنفی مسئولین ایمنی استان قم</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260344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0DFEB-7EFD-4401-B3FD-9D4E576D3112}" type="datetime1">
              <a:rPr lang="en-US" smtClean="0"/>
              <a:t>8/19/2023</a:t>
            </a:fld>
            <a:endParaRPr lang="en-US"/>
          </a:p>
        </p:txBody>
      </p:sp>
      <p:sp>
        <p:nvSpPr>
          <p:cNvPr id="5" name="Footer Placeholder 4"/>
          <p:cNvSpPr>
            <a:spLocks noGrp="1"/>
          </p:cNvSpPr>
          <p:nvPr>
            <p:ph type="ftr" sz="quarter" idx="11"/>
          </p:nvPr>
        </p:nvSpPr>
        <p:spPr/>
        <p:txBody>
          <a:bodyPr/>
          <a:lstStyle/>
          <a:p>
            <a:r>
              <a:rPr lang="fa-IR"/>
              <a:t>انجمن صنفی مسئولین ایمنی استان قم</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593064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D1E747-3B77-4541-ABE8-BCB74AD19EFA}" type="datetime1">
              <a:rPr lang="en-US" smtClean="0"/>
              <a:t>8/19/2023</a:t>
            </a:fld>
            <a:endParaRPr lang="en-US"/>
          </a:p>
        </p:txBody>
      </p:sp>
      <p:sp>
        <p:nvSpPr>
          <p:cNvPr id="6" name="Footer Placeholder 5"/>
          <p:cNvSpPr>
            <a:spLocks noGrp="1"/>
          </p:cNvSpPr>
          <p:nvPr>
            <p:ph type="ftr" sz="quarter" idx="11"/>
          </p:nvPr>
        </p:nvSpPr>
        <p:spPr/>
        <p:txBody>
          <a:bodyPr/>
          <a:lstStyle/>
          <a:p>
            <a:r>
              <a:rPr lang="fa-IR"/>
              <a:t>انجمن صنفی مسئولین ایمنی استان قم</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52946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149D84-B041-45A1-AB27-00670AAF7E5F}" type="datetime1">
              <a:rPr lang="en-US" smtClean="0"/>
              <a:t>8/19/2023</a:t>
            </a:fld>
            <a:endParaRPr lang="en-US"/>
          </a:p>
        </p:txBody>
      </p:sp>
      <p:sp>
        <p:nvSpPr>
          <p:cNvPr id="8" name="Footer Placeholder 7"/>
          <p:cNvSpPr>
            <a:spLocks noGrp="1"/>
          </p:cNvSpPr>
          <p:nvPr>
            <p:ph type="ftr" sz="quarter" idx="11"/>
          </p:nvPr>
        </p:nvSpPr>
        <p:spPr/>
        <p:txBody>
          <a:bodyPr/>
          <a:lstStyle/>
          <a:p>
            <a:r>
              <a:rPr lang="fa-IR"/>
              <a:t>انجمن صنفی مسئولین ایمنی استان قم</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17017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D34744-418D-47A7-9B46-14796F2BB4F3}" type="datetime1">
              <a:rPr lang="en-US" smtClean="0"/>
              <a:t>8/19/2023</a:t>
            </a:fld>
            <a:endParaRPr lang="en-US"/>
          </a:p>
        </p:txBody>
      </p:sp>
      <p:sp>
        <p:nvSpPr>
          <p:cNvPr id="4" name="Footer Placeholder 3"/>
          <p:cNvSpPr>
            <a:spLocks noGrp="1"/>
          </p:cNvSpPr>
          <p:nvPr>
            <p:ph type="ftr" sz="quarter" idx="11"/>
          </p:nvPr>
        </p:nvSpPr>
        <p:spPr/>
        <p:txBody>
          <a:bodyPr/>
          <a:lstStyle/>
          <a:p>
            <a:r>
              <a:rPr lang="fa-IR"/>
              <a:t>انجمن صنفی مسئولین ایمنی استان قم</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253686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DDD3E-F3AE-4C04-8C5A-4C4562C716A4}" type="datetime1">
              <a:rPr lang="en-US" smtClean="0"/>
              <a:t>8/19/2023</a:t>
            </a:fld>
            <a:endParaRPr lang="en-US"/>
          </a:p>
        </p:txBody>
      </p:sp>
      <p:sp>
        <p:nvSpPr>
          <p:cNvPr id="3" name="Footer Placeholder 2"/>
          <p:cNvSpPr>
            <a:spLocks noGrp="1"/>
          </p:cNvSpPr>
          <p:nvPr>
            <p:ph type="ftr" sz="quarter" idx="11"/>
          </p:nvPr>
        </p:nvSpPr>
        <p:spPr/>
        <p:txBody>
          <a:bodyPr/>
          <a:lstStyle/>
          <a:p>
            <a:r>
              <a:rPr lang="fa-IR"/>
              <a:t>انجمن صنفی مسئولین ایمنی استان قم</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129668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F08705-784D-425D-808A-05AFD2FDC5B5}" type="datetime1">
              <a:rPr lang="en-US" smtClean="0"/>
              <a:t>8/19/2023</a:t>
            </a:fld>
            <a:endParaRPr lang="en-US"/>
          </a:p>
        </p:txBody>
      </p:sp>
      <p:sp>
        <p:nvSpPr>
          <p:cNvPr id="6" name="Footer Placeholder 5"/>
          <p:cNvSpPr>
            <a:spLocks noGrp="1"/>
          </p:cNvSpPr>
          <p:nvPr>
            <p:ph type="ftr" sz="quarter" idx="11"/>
          </p:nvPr>
        </p:nvSpPr>
        <p:spPr/>
        <p:txBody>
          <a:bodyPr/>
          <a:lstStyle/>
          <a:p>
            <a:r>
              <a:rPr lang="fa-IR"/>
              <a:t>انجمن صنفی مسئولین ایمنی استان قم</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384699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76B4B-8A40-4402-9FA9-9CF1E61BBB9B}" type="datetime1">
              <a:rPr lang="en-US" smtClean="0"/>
              <a:t>8/19/2023</a:t>
            </a:fld>
            <a:endParaRPr lang="en-US"/>
          </a:p>
        </p:txBody>
      </p:sp>
      <p:sp>
        <p:nvSpPr>
          <p:cNvPr id="6" name="Footer Placeholder 5"/>
          <p:cNvSpPr>
            <a:spLocks noGrp="1"/>
          </p:cNvSpPr>
          <p:nvPr>
            <p:ph type="ftr" sz="quarter" idx="11"/>
          </p:nvPr>
        </p:nvSpPr>
        <p:spPr/>
        <p:txBody>
          <a:bodyPr/>
          <a:lstStyle/>
          <a:p>
            <a:r>
              <a:rPr lang="fa-IR"/>
              <a:t>انجمن صنفی مسئولین ایمنی استان قم</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F1B2C4-F10A-465B-8A90-59FF03559F3D}" type="slidenum">
              <a:rPr lang="en-US" smtClean="0"/>
              <a:t>‹#›</a:t>
            </a:fld>
            <a:endParaRPr lang="en-US"/>
          </a:p>
        </p:txBody>
      </p:sp>
    </p:spTree>
    <p:extLst>
      <p:ext uri="{BB962C8B-B14F-4D97-AF65-F5344CB8AC3E}">
        <p14:creationId xmlns:p14="http://schemas.microsoft.com/office/powerpoint/2010/main" val="152069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F04BD1F-F518-4FD5-9123-35233D7E96C4}" type="datetime1">
              <a:rPr lang="en-US" smtClean="0"/>
              <a:t>8/19/2023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a-IR"/>
              <a:t>انجمن صنفی مسئولین ایمنی استان قم</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EF1B2C4-F10A-465B-8A90-59FF03559F3D}" type="slidenum">
              <a:rPr lang="en-US" smtClean="0"/>
              <a:t>‹#›</a:t>
            </a:fld>
            <a:endParaRPr lang="en-US"/>
          </a:p>
        </p:txBody>
      </p:sp>
    </p:spTree>
    <p:extLst>
      <p:ext uri="{BB962C8B-B14F-4D97-AF65-F5344CB8AC3E}">
        <p14:creationId xmlns:p14="http://schemas.microsoft.com/office/powerpoint/2010/main" val="364871897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1.xml"/><Relationship Id="rId4" Type="http://schemas.openxmlformats.org/officeDocument/2006/relationships/image" Target="../media/image25.tm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tmp"/></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tmp"/></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2ABE9-DA02-4AF7-8F2B-883D173C309F}"/>
              </a:ext>
            </a:extLst>
          </p:cNvPr>
          <p:cNvSpPr>
            <a:spLocks noGrp="1"/>
          </p:cNvSpPr>
          <p:nvPr>
            <p:ph type="ctrTitle"/>
          </p:nvPr>
        </p:nvSpPr>
        <p:spPr/>
        <p:txBody>
          <a:bodyPr anchor="ctr"/>
          <a:lstStyle/>
          <a:p>
            <a:pPr algn="r" rtl="1"/>
            <a:r>
              <a:rPr lang="fa-IR" dirty="0">
                <a:cs typeface="B Titr" panose="00000700000000000000" pitchFamily="2" charset="-78"/>
              </a:rPr>
              <a:t>آشنایی با سیستم های اطفاء حریق</a:t>
            </a:r>
            <a:endParaRPr lang="en-US" dirty="0">
              <a:cs typeface="B Titr" panose="00000700000000000000" pitchFamily="2" charset="-78"/>
            </a:endParaRPr>
          </a:p>
        </p:txBody>
      </p:sp>
      <p:sp>
        <p:nvSpPr>
          <p:cNvPr id="3" name="Subtitle 2">
            <a:extLst>
              <a:ext uri="{FF2B5EF4-FFF2-40B4-BE49-F238E27FC236}">
                <a16:creationId xmlns:a16="http://schemas.microsoft.com/office/drawing/2014/main" id="{D6DF1C63-4107-491D-99DE-C01C0F13BDFB}"/>
              </a:ext>
            </a:extLst>
          </p:cNvPr>
          <p:cNvSpPr>
            <a:spLocks noGrp="1"/>
          </p:cNvSpPr>
          <p:nvPr>
            <p:ph type="subTitle" idx="1"/>
          </p:nvPr>
        </p:nvSpPr>
        <p:spPr>
          <a:xfrm>
            <a:off x="2589213" y="4777380"/>
            <a:ext cx="8915399" cy="780042"/>
          </a:xfrm>
        </p:spPr>
        <p:txBody>
          <a:bodyPr>
            <a:normAutofit fontScale="92500" lnSpcReduction="20000"/>
          </a:bodyPr>
          <a:lstStyle/>
          <a:p>
            <a:pPr algn="ctr" rtl="1"/>
            <a:r>
              <a:rPr lang="fa-IR" sz="2400" b="1" dirty="0">
                <a:cs typeface="B Nazanin" panose="00000400000000000000" pitchFamily="2" charset="-78"/>
              </a:rPr>
              <a:t>مدرس: مهندس علی فردی </a:t>
            </a:r>
          </a:p>
          <a:p>
            <a:pPr algn="ctr" rtl="1"/>
            <a:r>
              <a:rPr lang="fa-IR" sz="2400" b="1" dirty="0">
                <a:cs typeface="B Nazanin" panose="00000400000000000000" pitchFamily="2" charset="-78"/>
              </a:rPr>
              <a:t>تابستان  1402</a:t>
            </a:r>
            <a:endParaRPr lang="en-US" sz="2400" b="1" dirty="0">
              <a:cs typeface="B Nazanin" panose="00000400000000000000" pitchFamily="2" charset="-78"/>
            </a:endParaRPr>
          </a:p>
        </p:txBody>
      </p:sp>
      <p:sp>
        <p:nvSpPr>
          <p:cNvPr id="4" name="Slide Number Placeholder 3">
            <a:extLst>
              <a:ext uri="{FF2B5EF4-FFF2-40B4-BE49-F238E27FC236}">
                <a16:creationId xmlns:a16="http://schemas.microsoft.com/office/drawing/2014/main" id="{A0BE7A09-E22A-4BD7-9EBC-2CACACCAD42C}"/>
              </a:ext>
            </a:extLst>
          </p:cNvPr>
          <p:cNvSpPr>
            <a:spLocks noGrp="1"/>
          </p:cNvSpPr>
          <p:nvPr>
            <p:ph type="sldNum" sz="quarter" idx="12"/>
          </p:nvPr>
        </p:nvSpPr>
        <p:spPr/>
        <p:txBody>
          <a:bodyPr/>
          <a:lstStyle/>
          <a:p>
            <a:fld id="{DEF1B2C4-F10A-465B-8A90-59FF03559F3D}" type="slidenum">
              <a:rPr lang="en-US" smtClean="0"/>
              <a:t>1</a:t>
            </a:fld>
            <a:endParaRPr lang="en-US"/>
          </a:p>
        </p:txBody>
      </p:sp>
    </p:spTree>
    <p:extLst>
      <p:ext uri="{BB962C8B-B14F-4D97-AF65-F5344CB8AC3E}">
        <p14:creationId xmlns:p14="http://schemas.microsoft.com/office/powerpoint/2010/main" val="2188220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752601" y="1487514"/>
            <a:ext cx="9894054" cy="4481486"/>
          </a:xfrm>
        </p:spPr>
        <p:txBody>
          <a:bodyPr anchor="t">
            <a:noAutofit/>
          </a:bodyPr>
          <a:lstStyle/>
          <a:p>
            <a:pPr algn="r" rtl="1">
              <a:lnSpc>
                <a:spcPct val="150000"/>
              </a:lnSpc>
            </a:pPr>
            <a:r>
              <a:rPr lang="fa-IR" sz="2000" dirty="0">
                <a:cs typeface="B Zar" panose="00000400000000000000" pitchFamily="2" charset="-78"/>
              </a:rPr>
              <a:t>• </a:t>
            </a:r>
            <a:r>
              <a:rPr lang="fa-IR" sz="2000" dirty="0">
                <a:cs typeface="B Koodak" panose="00000700000000000000" pitchFamily="2" charset="-78"/>
              </a:rPr>
              <a:t>نقطه شعله زنی </a:t>
            </a:r>
            <a:r>
              <a:rPr lang="en-US" sz="2000" dirty="0">
                <a:latin typeface="Times New Roman" panose="02020603050405020304" pitchFamily="18" charset="0"/>
                <a:cs typeface="Times New Roman" panose="02020603050405020304" pitchFamily="18" charset="0"/>
              </a:rPr>
              <a:t>(Flash Point)</a:t>
            </a:r>
            <a:r>
              <a:rPr lang="fa-IR" sz="2000" dirty="0">
                <a:cs typeface="B Koodak" panose="00000700000000000000" pitchFamily="2" charset="-78"/>
              </a:rPr>
              <a:t>: </a:t>
            </a:r>
            <a:r>
              <a:rPr lang="fa-IR" sz="2000" dirty="0">
                <a:cs typeface="B Zar" panose="00000400000000000000" pitchFamily="2" charset="-78"/>
              </a:rPr>
              <a:t>درجه حرارتی است که که در آن درجه حرارت، یک ماده سوختنی مایع (یا در حال</a:t>
            </a:r>
            <a:r>
              <a:rPr lang="en-US" sz="2000" dirty="0">
                <a:cs typeface="B Zar" panose="00000400000000000000" pitchFamily="2" charset="-78"/>
              </a:rPr>
              <a:t> </a:t>
            </a:r>
            <a:r>
              <a:rPr lang="fa-IR" sz="2000" dirty="0">
                <a:cs typeface="B Zar" panose="00000400000000000000" pitchFamily="2" charset="-78"/>
              </a:rPr>
              <a:t>تبدیل به مایع) به اندازه کافی بخار می گردد و به محض نزدیک شدن شعله یا جرقه به آن باعث شعله ور شدن و شروع حریق می گردد. </a:t>
            </a:r>
            <a:br>
              <a:rPr lang="fa-IR" sz="2000" dirty="0">
                <a:cs typeface="B Zar" panose="00000400000000000000" pitchFamily="2" charset="-78"/>
              </a:rPr>
            </a:br>
            <a:r>
              <a:rPr lang="fa-IR" sz="2000" dirty="0">
                <a:cs typeface="B Zar" panose="00000400000000000000" pitchFamily="2" charset="-78"/>
              </a:rPr>
              <a:t>با دور کردن منبع احتراق از محل، بخار فوق الذکر آتش نخواهد گرفت.</a:t>
            </a:r>
            <a:br>
              <a:rPr lang="fa-IR" sz="2000" dirty="0">
                <a:cs typeface="B Zar" panose="00000400000000000000" pitchFamily="2" charset="-78"/>
              </a:rPr>
            </a:br>
            <a:r>
              <a:rPr lang="fa-IR" sz="2000" dirty="0">
                <a:cs typeface="B Zar" panose="00000400000000000000" pitchFamily="2" charset="-78"/>
              </a:rPr>
              <a:t>• </a:t>
            </a:r>
            <a:r>
              <a:rPr lang="fa-IR" sz="2000" dirty="0">
                <a:cs typeface="B Koodak" panose="00000700000000000000" pitchFamily="2" charset="-78"/>
              </a:rPr>
              <a:t>نقطه آتش گیری </a:t>
            </a:r>
            <a:r>
              <a:rPr lang="en-US" sz="2000" dirty="0">
                <a:latin typeface="Times New Roman" panose="02020603050405020304" pitchFamily="18" charset="0"/>
                <a:cs typeface="Times New Roman" panose="02020603050405020304" pitchFamily="18" charset="0"/>
              </a:rPr>
              <a:t>(Fire Point)</a:t>
            </a:r>
            <a:r>
              <a:rPr lang="fa-IR" sz="2000" dirty="0">
                <a:latin typeface="Times New Roman" panose="02020603050405020304" pitchFamily="18" charset="0"/>
                <a:cs typeface="Times New Roman" panose="02020603050405020304" pitchFamily="18" charset="0"/>
              </a:rPr>
              <a:t>: </a:t>
            </a:r>
            <a:r>
              <a:rPr lang="fa-IR" sz="2000" dirty="0">
                <a:cs typeface="B Zar" panose="00000400000000000000" pitchFamily="2" charset="-78"/>
              </a:rPr>
              <a:t>نقطه آتش گیری بیان کننده حداقل دمای مورد نیاز برای شروع حریق در یک مخلوط مایع-بخار در فضای مظروف می باشد که در نزدیکی سطح مایع توسط یک شعله محرک باعث آتش گیری آن برای مدت حداقل 5 ثانیه می گردد ولی الزاماً به معنی ادامه حریق نیست. نقطه آتش گیری بالاتر از نقطه شعله زنی می باشد. </a:t>
            </a:r>
            <a:br>
              <a:rPr lang="fa-IR" sz="2000" dirty="0">
                <a:cs typeface="B Zar" panose="00000400000000000000" pitchFamily="2" charset="-78"/>
              </a:rPr>
            </a:br>
            <a:r>
              <a:rPr lang="fa-IR" sz="2000" dirty="0">
                <a:cs typeface="B Zar" panose="00000400000000000000" pitchFamily="2" charset="-78"/>
              </a:rPr>
              <a:t>• </a:t>
            </a:r>
            <a:r>
              <a:rPr lang="fa-IR" sz="2000" dirty="0">
                <a:cs typeface="B Koodak" panose="00000700000000000000" pitchFamily="2" charset="-78"/>
              </a:rPr>
              <a:t>درجه اشتعال </a:t>
            </a:r>
            <a:r>
              <a:rPr lang="en-US" sz="2000" dirty="0">
                <a:latin typeface="Times New Roman" panose="02020603050405020304" pitchFamily="18" charset="0"/>
                <a:cs typeface="Times New Roman" panose="02020603050405020304" pitchFamily="18" charset="0"/>
              </a:rPr>
              <a:t>(Ignition Temperature)</a:t>
            </a:r>
            <a:r>
              <a:rPr lang="fa-I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fa-IR" sz="2000" dirty="0">
                <a:cs typeface="B Zar" panose="00000400000000000000" pitchFamily="2" charset="-78"/>
              </a:rPr>
              <a:t>درجه اشتعال کمترین درجه حرارت مورد نیاز جهت ادامه احتراق ماده</a:t>
            </a:r>
            <a:br>
              <a:rPr lang="fa-IR" sz="2000" dirty="0">
                <a:cs typeface="B Zar" panose="00000400000000000000" pitchFamily="2" charset="-78"/>
              </a:rPr>
            </a:br>
            <a:r>
              <a:rPr lang="fa-IR" sz="2000" dirty="0">
                <a:cs typeface="B Zar" panose="00000400000000000000" pitchFamily="2" charset="-78"/>
              </a:rPr>
              <a:t>سوختنی یا آتش گیری آن بدون محرک خارجی میباشد. درجه اشتعال برای هر سوخت درجه حرارتی است که انرژی محرکه</a:t>
            </a:r>
            <a:br>
              <a:rPr lang="fa-IR" sz="2000" dirty="0">
                <a:cs typeface="B Zar" panose="00000400000000000000" pitchFamily="2" charset="-78"/>
              </a:rPr>
            </a:br>
            <a:r>
              <a:rPr lang="fa-IR" sz="2000" dirty="0">
                <a:cs typeface="B Zar" panose="00000400000000000000" pitchFamily="2" charset="-78"/>
              </a:rPr>
              <a:t>آن اجزاء متشکله مولکولهای ماده را از هم جدا میسازد. در این دما بخار کافی برای ادامه حریق تولید میشود.</a:t>
            </a:r>
            <a:endParaRPr lang="en-US" sz="2000" dirty="0">
              <a:cs typeface="B Zar"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تعاریف مایعات قابل اشتعال: </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10</a:t>
            </a:fld>
            <a:endParaRPr lang="en-US"/>
          </a:p>
        </p:txBody>
      </p:sp>
    </p:spTree>
    <p:extLst>
      <p:ext uri="{BB962C8B-B14F-4D97-AF65-F5344CB8AC3E}">
        <p14:creationId xmlns:p14="http://schemas.microsoft.com/office/powerpoint/2010/main" val="1315533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95601" y="406399"/>
            <a:ext cx="8915399" cy="1126283"/>
          </a:xfrm>
        </p:spPr>
        <p:txBody>
          <a:bodyPr anchor="ctr">
            <a:normAutofit/>
          </a:bodyPr>
          <a:lstStyle/>
          <a:p>
            <a:pPr algn="r" rtl="1"/>
            <a:r>
              <a:rPr lang="fa-IR" sz="4000" dirty="0">
                <a:cs typeface="B Titr" panose="00000700000000000000" pitchFamily="2" charset="-78"/>
              </a:rPr>
              <a:t>مایعات قابل اشتعال و قابل احتراق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11</a:t>
            </a:fld>
            <a:endParaRPr lang="en-US"/>
          </a:p>
        </p:txBody>
      </p:sp>
      <p:graphicFrame>
        <p:nvGraphicFramePr>
          <p:cNvPr id="6" name="Table 6">
            <a:extLst>
              <a:ext uri="{FF2B5EF4-FFF2-40B4-BE49-F238E27FC236}">
                <a16:creationId xmlns:a16="http://schemas.microsoft.com/office/drawing/2014/main" id="{EAA4D2EE-09FA-47CD-A192-615556D4AB47}"/>
              </a:ext>
            </a:extLst>
          </p:cNvPr>
          <p:cNvGraphicFramePr>
            <a:graphicFrameLocks noGrp="1"/>
          </p:cNvGraphicFramePr>
          <p:nvPr>
            <p:extLst>
              <p:ext uri="{D42A27DB-BD31-4B8C-83A1-F6EECF244321}">
                <p14:modId xmlns:p14="http://schemas.microsoft.com/office/powerpoint/2010/main" val="2547452798"/>
              </p:ext>
            </p:extLst>
          </p:nvPr>
        </p:nvGraphicFramePr>
        <p:xfrm>
          <a:off x="1676400" y="1532682"/>
          <a:ext cx="10134600" cy="4605652"/>
        </p:xfrm>
        <a:graphic>
          <a:graphicData uri="http://schemas.openxmlformats.org/drawingml/2006/table">
            <a:tbl>
              <a:tblPr firstRow="1" bandRow="1">
                <a:tableStyleId>{5C22544A-7EE6-4342-B048-85BDC9FD1C3A}</a:tableStyleId>
              </a:tblPr>
              <a:tblGrid>
                <a:gridCol w="7610511">
                  <a:extLst>
                    <a:ext uri="{9D8B030D-6E8A-4147-A177-3AD203B41FA5}">
                      <a16:colId xmlns:a16="http://schemas.microsoft.com/office/drawing/2014/main" val="3519408034"/>
                    </a:ext>
                  </a:extLst>
                </a:gridCol>
                <a:gridCol w="790371">
                  <a:extLst>
                    <a:ext uri="{9D8B030D-6E8A-4147-A177-3AD203B41FA5}">
                      <a16:colId xmlns:a16="http://schemas.microsoft.com/office/drawing/2014/main" val="3737402877"/>
                    </a:ext>
                  </a:extLst>
                </a:gridCol>
                <a:gridCol w="1733718">
                  <a:extLst>
                    <a:ext uri="{9D8B030D-6E8A-4147-A177-3AD203B41FA5}">
                      <a16:colId xmlns:a16="http://schemas.microsoft.com/office/drawing/2014/main" val="177748518"/>
                    </a:ext>
                  </a:extLst>
                </a:gridCol>
              </a:tblGrid>
              <a:tr h="507692">
                <a:tc>
                  <a:txBody>
                    <a:bodyPr/>
                    <a:lstStyle/>
                    <a:p>
                      <a:pPr algn="ctr" rtl="1"/>
                      <a:r>
                        <a:rPr lang="fa-IR" sz="2000" dirty="0">
                          <a:cs typeface="B Titr" panose="00000700000000000000" pitchFamily="2" charset="-78"/>
                        </a:rPr>
                        <a:t>تعریف</a:t>
                      </a:r>
                      <a:endParaRPr lang="en-US" sz="2000" dirty="0">
                        <a:latin typeface="Georgia" panose="02040502050405020303" pitchFamily="18" charset="0"/>
                        <a:cs typeface="B Titr" panose="00000700000000000000" pitchFamily="2" charset="-78"/>
                      </a:endParaRPr>
                    </a:p>
                  </a:txBody>
                  <a:tcPr/>
                </a:tc>
                <a:tc gridSpan="2">
                  <a:txBody>
                    <a:bodyPr/>
                    <a:lstStyle/>
                    <a:p>
                      <a:pPr algn="ctr" rtl="1"/>
                      <a:r>
                        <a:rPr lang="fa-IR" sz="2000" b="1" kern="1200" dirty="0">
                          <a:solidFill>
                            <a:schemeClr val="lt1"/>
                          </a:solidFill>
                          <a:cs typeface="B Titr" panose="00000700000000000000" pitchFamily="2" charset="-78"/>
                        </a:rPr>
                        <a:t>نوع مایع  و زیرگروه ها</a:t>
                      </a:r>
                      <a:endParaRPr lang="en-US" sz="2000" b="1" kern="1200" dirty="0">
                        <a:solidFill>
                          <a:schemeClr val="lt1"/>
                        </a:solidFill>
                        <a:latin typeface="Georgia" panose="02040502050405020303" pitchFamily="18" charset="0"/>
                        <a:ea typeface="+mn-ea"/>
                        <a:cs typeface="B Titr" panose="00000700000000000000" pitchFamily="2" charset="-78"/>
                      </a:endParaRPr>
                    </a:p>
                  </a:txBody>
                  <a:tcPr/>
                </a:tc>
                <a:tc hMerge="1">
                  <a:txBody>
                    <a:bodyPr/>
                    <a:lstStyle/>
                    <a:p>
                      <a:endParaRPr lang="en-US"/>
                    </a:p>
                  </a:txBody>
                  <a:tcPr/>
                </a:tc>
                <a:extLst>
                  <a:ext uri="{0D108BD9-81ED-4DB2-BD59-A6C34878D82A}">
                    <a16:rowId xmlns:a16="http://schemas.microsoft.com/office/drawing/2014/main" val="3958330118"/>
                  </a:ext>
                </a:extLst>
              </a:tr>
              <a:tr h="734485">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مایعی که نقطه شعله زنی آن کمتر از 73 درجه فارنهایت ( 22/8 درجه سانتی گراد)و دمای جوش آن نیز کمتر از 100 درجه فارنهایت (37/8 درجه سانتی گراد) است.</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algn="ctr" rtl="1"/>
                      <a:r>
                        <a:rPr lang="en-US" sz="1800" kern="1200" dirty="0">
                          <a:solidFill>
                            <a:schemeClr val="dk1"/>
                          </a:solidFill>
                          <a:latin typeface="Georgia" panose="02040502050405020303" pitchFamily="18" charset="0"/>
                          <a:ea typeface="+mn-ea"/>
                          <a:cs typeface="B Nazanin" panose="00000400000000000000" pitchFamily="2" charset="-78"/>
                        </a:rPr>
                        <a:t>IA</a:t>
                      </a:r>
                    </a:p>
                  </a:txBody>
                  <a:tcPr anchor="ctr"/>
                </a:tc>
                <a:tc rowSpan="3">
                  <a:txBody>
                    <a:bodyPr/>
                    <a:lstStyle/>
                    <a:p>
                      <a:pPr algn="ctr" rtl="1"/>
                      <a:r>
                        <a:rPr lang="fa-IR" sz="1800" b="1" kern="1200" dirty="0">
                          <a:solidFill>
                            <a:schemeClr val="tx1"/>
                          </a:solidFill>
                          <a:cs typeface="B Nazanin" panose="00000400000000000000" pitchFamily="2" charset="-78"/>
                        </a:rPr>
                        <a:t>قابل اشتعال</a:t>
                      </a:r>
                    </a:p>
                    <a:p>
                      <a:pPr algn="ctr" rtl="1"/>
                      <a:r>
                        <a:rPr lang="en-US" sz="1800" b="1" kern="1200" dirty="0">
                          <a:solidFill>
                            <a:schemeClr val="tx1"/>
                          </a:solidFill>
                          <a:latin typeface="Georgia" panose="02040502050405020303" pitchFamily="18" charset="0"/>
                          <a:ea typeface="+mn-ea"/>
                          <a:cs typeface="B Nazanin" panose="00000400000000000000" pitchFamily="2" charset="-78"/>
                        </a:rPr>
                        <a:t>Flammable</a:t>
                      </a:r>
                    </a:p>
                  </a:txBody>
                  <a:tcPr anchor="ctr"/>
                </a:tc>
                <a:extLst>
                  <a:ext uri="{0D108BD9-81ED-4DB2-BD59-A6C34878D82A}">
                    <a16:rowId xmlns:a16="http://schemas.microsoft.com/office/drawing/2014/main" val="789957215"/>
                  </a:ext>
                </a:extLst>
              </a:tr>
              <a:tr h="734485">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مایعی که نقطه شعله زنی آن کمتر از 73 درجه فارنهایت ( 22/8 درجه سانتی گراد)و دمای جوش آن نیز بیشتر از 100 درجه فارنهایت (37/8 درجه سانتی گراد) است.</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algn="ctr" rtl="1"/>
                      <a:r>
                        <a:rPr lang="en-US" sz="1800" kern="1200" dirty="0">
                          <a:solidFill>
                            <a:schemeClr val="dk1"/>
                          </a:solidFill>
                          <a:latin typeface="Georgia" panose="02040502050405020303" pitchFamily="18" charset="0"/>
                          <a:ea typeface="+mn-ea"/>
                          <a:cs typeface="B Nazanin" panose="00000400000000000000" pitchFamily="2" charset="-78"/>
                        </a:rPr>
                        <a:t>IB</a:t>
                      </a:r>
                    </a:p>
                  </a:txBody>
                  <a:tcPr anchor="ctr"/>
                </a:tc>
                <a:tc vMerge="1">
                  <a:txBody>
                    <a:bodyPr/>
                    <a:lstStyle/>
                    <a:p>
                      <a:pPr algn="ctr" rtl="1"/>
                      <a:r>
                        <a:rPr lang="en-US" sz="1800" b="1" kern="1200" dirty="0">
                          <a:solidFill>
                            <a:schemeClr val="tx1"/>
                          </a:solidFill>
                          <a:latin typeface="Georgia" panose="02040502050405020303" pitchFamily="18" charset="0"/>
                          <a:ea typeface="+mn-ea"/>
                          <a:cs typeface="+mn-cs"/>
                        </a:rPr>
                        <a:t>C</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1113026"/>
                  </a:ext>
                </a:extLst>
              </a:tr>
              <a:tr h="734485">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مایعی که نقطه شعله زنی آن مساوی یا بیشتر از 73 درجه فارنهایت ( 22/8 درجه سانتی گراد)و کمتر از 100 درجه فارنهایت (37/8 درجه سانتی گراد) است.</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tc>
                <a:tc>
                  <a:txBody>
                    <a:bodyPr/>
                    <a:lstStyle/>
                    <a:p>
                      <a:pPr algn="ctr" rtl="1"/>
                      <a:r>
                        <a:rPr lang="en-US" sz="1800" kern="1200" dirty="0">
                          <a:solidFill>
                            <a:schemeClr val="dk1"/>
                          </a:solidFill>
                          <a:latin typeface="Georgia" panose="02040502050405020303" pitchFamily="18" charset="0"/>
                          <a:ea typeface="+mn-ea"/>
                          <a:cs typeface="B Nazanin" panose="00000400000000000000" pitchFamily="2" charset="-78"/>
                        </a:rPr>
                        <a:t>IC</a:t>
                      </a:r>
                    </a:p>
                  </a:txBody>
                  <a:tcPr anchor="ctr"/>
                </a:tc>
                <a:tc vMerge="1">
                  <a:txBody>
                    <a:bodyPr/>
                    <a:lstStyle/>
                    <a:p>
                      <a:pPr algn="ctr" rtl="1"/>
                      <a:endParaRPr lang="en-US" sz="1800" b="1" kern="1200" dirty="0">
                        <a:solidFill>
                          <a:schemeClr val="tx1"/>
                        </a:solidFill>
                        <a:latin typeface="Georgia" panose="02040502050405020303" pitchFamily="18" charset="0"/>
                        <a:ea typeface="+mn-ea"/>
                        <a:cs typeface="B Nazanin" panose="00000400000000000000" pitchFamily="2" charset="-78"/>
                      </a:endParaRPr>
                    </a:p>
                  </a:txBody>
                  <a:tcPr anchor="ctr"/>
                </a:tc>
                <a:extLst>
                  <a:ext uri="{0D108BD9-81ED-4DB2-BD59-A6C34878D82A}">
                    <a16:rowId xmlns:a16="http://schemas.microsoft.com/office/drawing/2014/main" val="3001441165"/>
                  </a:ext>
                </a:extLst>
              </a:tr>
              <a:tr h="734485">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مایعی که نقطه شعله زنی آن مساوی یا بیشتر از 100 درجه فارنهایت ( 37/8 درجه سانتی گراد)و کمتر از 140 درجه فارنهایت (60 درجه سانتی گراد) است.</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algn="ctr" rtl="1"/>
                      <a:r>
                        <a:rPr lang="en-US" sz="1800" kern="1200" dirty="0">
                          <a:solidFill>
                            <a:schemeClr val="dk1"/>
                          </a:solidFill>
                          <a:latin typeface="Georgia" panose="02040502050405020303" pitchFamily="18" charset="0"/>
                          <a:ea typeface="+mn-ea"/>
                          <a:cs typeface="B Nazanin" panose="00000400000000000000" pitchFamily="2" charset="-78"/>
                        </a:rPr>
                        <a:t>II</a:t>
                      </a:r>
                    </a:p>
                  </a:txBody>
                  <a:tcPr anchor="ctr"/>
                </a:tc>
                <a:tc rowSpan="3">
                  <a:txBody>
                    <a:bodyPr/>
                    <a:lstStyle/>
                    <a:p>
                      <a:pPr algn="ctr" rtl="1"/>
                      <a:r>
                        <a:rPr lang="fa-IR" sz="1800" b="1" kern="1200" dirty="0">
                          <a:solidFill>
                            <a:schemeClr val="tx1"/>
                          </a:solidFill>
                          <a:latin typeface="Georgia" panose="02040502050405020303" pitchFamily="18" charset="0"/>
                          <a:ea typeface="+mn-ea"/>
                          <a:cs typeface="B Nazanin" panose="00000400000000000000" pitchFamily="2" charset="-78"/>
                        </a:rPr>
                        <a:t>قابل احتراق</a:t>
                      </a:r>
                    </a:p>
                    <a:p>
                      <a:pPr algn="ctr" rtl="1"/>
                      <a:r>
                        <a:rPr lang="en-US" sz="1800" b="1" kern="1200" dirty="0">
                          <a:solidFill>
                            <a:schemeClr val="tx1"/>
                          </a:solidFill>
                          <a:latin typeface="Georgia" panose="02040502050405020303" pitchFamily="18" charset="0"/>
                          <a:ea typeface="+mn-ea"/>
                          <a:cs typeface="B Nazanin" panose="00000400000000000000" pitchFamily="2" charset="-78"/>
                        </a:rPr>
                        <a:t>Combustible</a:t>
                      </a:r>
                    </a:p>
                  </a:txBody>
                  <a:tcPr anchor="ctr"/>
                </a:tc>
                <a:extLst>
                  <a:ext uri="{0D108BD9-81ED-4DB2-BD59-A6C34878D82A}">
                    <a16:rowId xmlns:a16="http://schemas.microsoft.com/office/drawing/2014/main" val="3397129413"/>
                  </a:ext>
                </a:extLst>
              </a:tr>
              <a:tr h="734485">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مایعی که نقطه شعله زنی آن مساوی یا بیشتر از 140 درجه فارنهایت ( 60 درجه سانتی گراد)و کمتر از 200 درجه فارنهایت (93 درجه سانتی گراد) است.</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algn="ctr" rtl="1"/>
                      <a:r>
                        <a:rPr lang="en-US" sz="1800" kern="1200" dirty="0">
                          <a:solidFill>
                            <a:schemeClr val="dk1"/>
                          </a:solidFill>
                          <a:latin typeface="Georgia" panose="02040502050405020303" pitchFamily="18" charset="0"/>
                          <a:ea typeface="+mn-ea"/>
                          <a:cs typeface="B Nazanin" panose="00000400000000000000" pitchFamily="2" charset="-78"/>
                        </a:rPr>
                        <a:t>IIIA</a:t>
                      </a:r>
                    </a:p>
                  </a:txBody>
                  <a:tcPr anchor="ctr"/>
                </a:tc>
                <a:tc vMerge="1">
                  <a:txBody>
                    <a:bodyPr/>
                    <a:lstStyle/>
                    <a:p>
                      <a:endParaRPr lang="en-US"/>
                    </a:p>
                  </a:txBody>
                  <a:tcPr/>
                </a:tc>
                <a:extLst>
                  <a:ext uri="{0D108BD9-81ED-4DB2-BD59-A6C34878D82A}">
                    <a16:rowId xmlns:a16="http://schemas.microsoft.com/office/drawing/2014/main" val="2091868054"/>
                  </a:ext>
                </a:extLst>
              </a:tr>
              <a:tr h="425535">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مایعی که نقطه شعله زنی آن مساوی یا بیشتر از 200 درجه فارنهایت (93 درجه سانتی گراد) است. </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algn="ctr" rtl="1"/>
                      <a:r>
                        <a:rPr lang="en-US" sz="1800" kern="1200" dirty="0">
                          <a:solidFill>
                            <a:schemeClr val="dk1"/>
                          </a:solidFill>
                          <a:latin typeface="Georgia" panose="02040502050405020303" pitchFamily="18" charset="0"/>
                          <a:ea typeface="+mn-ea"/>
                          <a:cs typeface="B Nazanin" panose="00000400000000000000" pitchFamily="2" charset="-78"/>
                        </a:rPr>
                        <a:t>IIIB</a:t>
                      </a:r>
                    </a:p>
                  </a:txBody>
                  <a:tcPr anchor="ctr"/>
                </a:tc>
                <a:tc vMerge="1">
                  <a:txBody>
                    <a:bodyPr/>
                    <a:lstStyle/>
                    <a:p>
                      <a:pPr algn="ctr" rtl="1"/>
                      <a:r>
                        <a:rPr lang="en-US" sz="1800" b="1" kern="1200" dirty="0">
                          <a:solidFill>
                            <a:schemeClr val="tx1"/>
                          </a:solidFill>
                        </a:rPr>
                        <a:t>E</a:t>
                      </a:r>
                      <a:endParaRPr lang="en-US" sz="1800" b="1" kern="1200" dirty="0">
                        <a:solidFill>
                          <a:schemeClr val="tx1"/>
                        </a:solidFill>
                        <a:latin typeface="Georgia" panose="02040502050405020303" pitchFamily="18" charset="0"/>
                        <a:ea typeface="+mn-ea"/>
                        <a:cs typeface="+mn-cs"/>
                      </a:endParaRPr>
                    </a:p>
                  </a:txBody>
                  <a:tcPr anchor="ctr"/>
                </a:tc>
                <a:extLst>
                  <a:ext uri="{0D108BD9-81ED-4DB2-BD59-A6C34878D82A}">
                    <a16:rowId xmlns:a16="http://schemas.microsoft.com/office/drawing/2014/main" val="3979333092"/>
                  </a:ext>
                </a:extLst>
              </a:tr>
            </a:tbl>
          </a:graphicData>
        </a:graphic>
      </p:graphicFrame>
    </p:spTree>
    <p:extLst>
      <p:ext uri="{BB962C8B-B14F-4D97-AF65-F5344CB8AC3E}">
        <p14:creationId xmlns:p14="http://schemas.microsoft.com/office/powerpoint/2010/main" val="380045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7C3C9FEA-AB08-4E5F-A658-5F4F00B40618}"/>
              </a:ext>
            </a:extLst>
          </p:cNvPr>
          <p:cNvSpPr>
            <a:spLocks noGrp="1" noChangeAspect="1" noChangeArrowheads="1"/>
          </p:cNvSpPr>
          <p:nvPr>
            <p:ph type="ctrTitle"/>
          </p:nvPr>
        </p:nvSpPr>
        <p:spPr bwMode="auto">
          <a:xfrm>
            <a:off x="2731255" y="1527578"/>
            <a:ext cx="8915400" cy="33670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r" rtl="1"/>
            <a:r>
              <a:rPr lang="fa-IR" sz="3200" dirty="0">
                <a:latin typeface="Calibri" panose="020F0502020204030204" pitchFamily="34" charset="0"/>
                <a:cs typeface="B Nazanin" panose="00000400000000000000" pitchFamily="2" charset="-78"/>
              </a:rPr>
              <a:t>نمودار نرخ آزادسازی حرارت – زمان </a:t>
            </a:r>
            <a:br>
              <a:rPr lang="fa-IR" sz="3200" dirty="0">
                <a:latin typeface="Calibri" panose="020F0502020204030204" pitchFamily="34" charset="0"/>
                <a:cs typeface="B Nazanin" panose="00000400000000000000" pitchFamily="2" charset="-78"/>
              </a:rPr>
            </a:br>
            <a:endParaRPr lang="en-US" sz="3200" dirty="0">
              <a:latin typeface="Calibri" panose="020F0502020204030204" pitchFamily="34" charset="0"/>
              <a:cs typeface="B Nazanin"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تئوری اطفاء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12</a:t>
            </a:fld>
            <a:endParaRPr lang="en-US"/>
          </a:p>
        </p:txBody>
      </p:sp>
      <p:pic>
        <p:nvPicPr>
          <p:cNvPr id="4" name="Picture 3">
            <a:extLst>
              <a:ext uri="{FF2B5EF4-FFF2-40B4-BE49-F238E27FC236}">
                <a16:creationId xmlns:a16="http://schemas.microsoft.com/office/drawing/2014/main" id="{92A5E4F0-AEA4-E317-A747-8C2954476696}"/>
              </a:ext>
            </a:extLst>
          </p:cNvPr>
          <p:cNvPicPr>
            <a:picLocks noChangeAspect="1"/>
          </p:cNvPicPr>
          <p:nvPr/>
        </p:nvPicPr>
        <p:blipFill rotWithShape="1">
          <a:blip r:embed="rId2">
            <a:extLst>
              <a:ext uri="{28A0092B-C50C-407E-A947-70E740481C1C}">
                <a14:useLocalDpi xmlns:a14="http://schemas.microsoft.com/office/drawing/2010/main" val="0"/>
              </a:ext>
            </a:extLst>
          </a:blip>
          <a:srcRect b="7885"/>
          <a:stretch/>
        </p:blipFill>
        <p:spPr>
          <a:xfrm rot="16200000">
            <a:off x="4888212" y="-256737"/>
            <a:ext cx="3844015" cy="8588282"/>
          </a:xfrm>
          <a:prstGeom prst="rect">
            <a:avLst/>
          </a:prstGeom>
        </p:spPr>
      </p:pic>
    </p:spTree>
    <p:extLst>
      <p:ext uri="{BB962C8B-B14F-4D97-AF65-F5344CB8AC3E}">
        <p14:creationId xmlns:p14="http://schemas.microsoft.com/office/powerpoint/2010/main" val="221727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7C3C9FEA-AB08-4E5F-A658-5F4F00B40618}"/>
              </a:ext>
            </a:extLst>
          </p:cNvPr>
          <p:cNvSpPr>
            <a:spLocks noGrp="1" noChangeAspect="1" noChangeArrowheads="1"/>
          </p:cNvSpPr>
          <p:nvPr>
            <p:ph type="ctrTitle"/>
          </p:nvPr>
        </p:nvSpPr>
        <p:spPr bwMode="auto">
          <a:xfrm>
            <a:off x="2731255" y="1527578"/>
            <a:ext cx="8915400" cy="45980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r" rtl="1"/>
            <a:r>
              <a:rPr lang="fa-IR" sz="3200" dirty="0">
                <a:latin typeface="Calibri" panose="020F0502020204030204" pitchFamily="34" charset="0"/>
                <a:cs typeface="B Nazanin" panose="00000400000000000000" pitchFamily="2" charset="-78"/>
              </a:rPr>
              <a:t>نمودار نرخ آزادسازی حرارت – زمان </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1- مرحله ابتدایی </a:t>
            </a:r>
            <a:r>
              <a:rPr lang="en-US" sz="3200" dirty="0">
                <a:latin typeface="Calibri" panose="020F0502020204030204" pitchFamily="34" charset="0"/>
                <a:cs typeface="B Nazanin" panose="00000400000000000000" pitchFamily="2" charset="-78"/>
              </a:rPr>
              <a:t>(Incipient)</a:t>
            </a:r>
            <a:br>
              <a:rPr lang="en-US"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2- رشد </a:t>
            </a:r>
            <a:r>
              <a:rPr lang="en-US" sz="3200" dirty="0">
                <a:latin typeface="Calibri" panose="020F0502020204030204" pitchFamily="34" charset="0"/>
                <a:cs typeface="B Nazanin" panose="00000400000000000000" pitchFamily="2" charset="-78"/>
              </a:rPr>
              <a:t>(Growth)</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3- کاملاً توسعه یافته </a:t>
            </a:r>
            <a:r>
              <a:rPr lang="en-US" sz="3200" dirty="0">
                <a:latin typeface="Calibri" panose="020F0502020204030204" pitchFamily="34" charset="0"/>
                <a:cs typeface="B Nazanin" panose="00000400000000000000" pitchFamily="2" charset="-78"/>
              </a:rPr>
              <a:t>(Fully Developed)</a:t>
            </a:r>
            <a:br>
              <a:rPr lang="en-US"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4- فروکش </a:t>
            </a:r>
            <a:r>
              <a:rPr lang="en-US" sz="3200" dirty="0">
                <a:latin typeface="Calibri" panose="020F0502020204030204" pitchFamily="34" charset="0"/>
                <a:cs typeface="B Nazanin" panose="00000400000000000000" pitchFamily="2" charset="-78"/>
              </a:rPr>
              <a:t>(Decay)</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نکته: سیستم های حفاظت در برابر حریق، مانع رشد آتش شده و مجموع حرارت تولید شده از حریق را کاهش می دهند. </a:t>
            </a:r>
            <a:endParaRPr lang="en-US" sz="3200" dirty="0">
              <a:latin typeface="Calibri" panose="020F0502020204030204" pitchFamily="34" charset="0"/>
              <a:cs typeface="B Nazanin"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تئوری اطفاء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13</a:t>
            </a:fld>
            <a:endParaRPr lang="en-US"/>
          </a:p>
        </p:txBody>
      </p:sp>
    </p:spTree>
    <p:extLst>
      <p:ext uri="{BB962C8B-B14F-4D97-AF65-F5344CB8AC3E}">
        <p14:creationId xmlns:p14="http://schemas.microsoft.com/office/powerpoint/2010/main" val="152007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7C3C9FEA-AB08-4E5F-A658-5F4F00B40618}"/>
              </a:ext>
            </a:extLst>
          </p:cNvPr>
          <p:cNvSpPr>
            <a:spLocks noGrp="1" noChangeAspect="1" noChangeArrowheads="1"/>
          </p:cNvSpPr>
          <p:nvPr>
            <p:ph type="ctrTitle"/>
          </p:nvPr>
        </p:nvSpPr>
        <p:spPr bwMode="auto">
          <a:xfrm>
            <a:off x="2731254" y="1129993"/>
            <a:ext cx="8915400" cy="45980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r" rtl="1"/>
            <a:r>
              <a:rPr lang="fa-IR" sz="3200" dirty="0">
                <a:latin typeface="Calibri" panose="020F0502020204030204" pitchFamily="34" charset="0"/>
                <a:cs typeface="B Nazanin" panose="00000400000000000000" pitchFamily="2" charset="-78"/>
              </a:rPr>
              <a:t>روش مقابله با حریق: </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1- کنترل حریق </a:t>
            </a:r>
            <a:r>
              <a:rPr lang="en-US" sz="3200" dirty="0">
                <a:latin typeface="Calibri" panose="020F0502020204030204" pitchFamily="34" charset="0"/>
                <a:cs typeface="B Nazanin" panose="00000400000000000000" pitchFamily="2" charset="-78"/>
              </a:rPr>
              <a:t>(Fire Control)</a:t>
            </a:r>
            <a:br>
              <a:rPr lang="en-US"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2- فرونشانی حریق </a:t>
            </a:r>
            <a:r>
              <a:rPr lang="en-US" sz="3200" dirty="0">
                <a:latin typeface="Calibri" panose="020F0502020204030204" pitchFamily="34" charset="0"/>
                <a:cs typeface="B Nazanin" panose="00000400000000000000" pitchFamily="2" charset="-78"/>
              </a:rPr>
              <a:t>(Fire Suppression)</a:t>
            </a:r>
            <a:br>
              <a:rPr lang="en-US"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3- اطفاء کامل حریق (خاموش کردن) </a:t>
            </a:r>
            <a:r>
              <a:rPr lang="en-US" sz="3200" dirty="0">
                <a:latin typeface="Calibri" panose="020F0502020204030204" pitchFamily="34" charset="0"/>
                <a:cs typeface="B Nazanin" panose="00000400000000000000" pitchFamily="2" charset="-78"/>
              </a:rPr>
              <a:t>(Fire Extinguishment)</a:t>
            </a:r>
            <a:br>
              <a:rPr lang="en-US" sz="3200" dirty="0">
                <a:latin typeface="Calibri" panose="020F0502020204030204" pitchFamily="34" charset="0"/>
                <a:cs typeface="B Nazanin" panose="00000400000000000000" pitchFamily="2" charset="-78"/>
              </a:rPr>
            </a:br>
            <a:endParaRPr lang="en-US" sz="3200" dirty="0">
              <a:latin typeface="Calibri" panose="020F0502020204030204" pitchFamily="34" charset="0"/>
              <a:cs typeface="B Nazanin"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93399" y="156566"/>
            <a:ext cx="8915399" cy="1126283"/>
          </a:xfrm>
        </p:spPr>
        <p:txBody>
          <a:bodyPr anchor="ctr">
            <a:normAutofit/>
          </a:bodyPr>
          <a:lstStyle/>
          <a:p>
            <a:pPr algn="r" rtl="1"/>
            <a:r>
              <a:rPr lang="fa-IR" sz="4000" dirty="0">
                <a:cs typeface="B Titr" panose="00000700000000000000" pitchFamily="2" charset="-78"/>
              </a:rPr>
              <a:t>تئوری اطفاء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14</a:t>
            </a:fld>
            <a:endParaRPr lang="en-US"/>
          </a:p>
        </p:txBody>
      </p:sp>
      <p:pic>
        <p:nvPicPr>
          <p:cNvPr id="4" name="Picture 3">
            <a:extLst>
              <a:ext uri="{FF2B5EF4-FFF2-40B4-BE49-F238E27FC236}">
                <a16:creationId xmlns:a16="http://schemas.microsoft.com/office/drawing/2014/main" id="{68696059-4032-A73E-AEF4-9134598DE1D1}"/>
              </a:ext>
            </a:extLst>
          </p:cNvPr>
          <p:cNvPicPr>
            <a:picLocks noChangeAspect="1"/>
          </p:cNvPicPr>
          <p:nvPr/>
        </p:nvPicPr>
        <p:blipFill rotWithShape="1">
          <a:blip r:embed="rId2">
            <a:extLst>
              <a:ext uri="{28A0092B-C50C-407E-A947-70E740481C1C}">
                <a14:useLocalDpi xmlns:a14="http://schemas.microsoft.com/office/drawing/2010/main" val="0"/>
              </a:ext>
            </a:extLst>
          </a:blip>
          <a:srcRect l="6043" r="3520" b="4964"/>
          <a:stretch/>
        </p:blipFill>
        <p:spPr>
          <a:xfrm>
            <a:off x="3379324" y="3135246"/>
            <a:ext cx="8043707" cy="3354331"/>
          </a:xfrm>
          <a:prstGeom prst="rect">
            <a:avLst/>
          </a:prstGeom>
        </p:spPr>
      </p:pic>
    </p:spTree>
    <p:extLst>
      <p:ext uri="{BB962C8B-B14F-4D97-AF65-F5344CB8AC3E}">
        <p14:creationId xmlns:p14="http://schemas.microsoft.com/office/powerpoint/2010/main" val="3831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7C3C9FEA-AB08-4E5F-A658-5F4F00B40618}"/>
              </a:ext>
            </a:extLst>
          </p:cNvPr>
          <p:cNvSpPr>
            <a:spLocks noGrp="1" noChangeAspect="1" noChangeArrowheads="1"/>
          </p:cNvSpPr>
          <p:nvPr>
            <p:ph type="ctrTitle"/>
          </p:nvPr>
        </p:nvSpPr>
        <p:spPr bwMode="auto">
          <a:xfrm>
            <a:off x="2731255" y="1527578"/>
            <a:ext cx="8915400" cy="45980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r" rtl="1">
              <a:lnSpc>
                <a:spcPct val="200000"/>
              </a:lnSpc>
            </a:pPr>
            <a:r>
              <a:rPr lang="fa-IR" sz="3200" dirty="0">
                <a:latin typeface="Calibri" panose="020F0502020204030204" pitchFamily="34" charset="0"/>
                <a:cs typeface="B Nazanin" panose="00000400000000000000" pitchFamily="2" charset="-78"/>
              </a:rPr>
              <a:t>1- کنترل حریق: اسپرینکلرهای معمولی </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2- فرونشانی حریق: اسپرینکلرهای واکنش سریع </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3- اطفاء کامل حریق: سیستم های گازی </a:t>
            </a:r>
            <a:endParaRPr lang="en-US" sz="3200" dirty="0">
              <a:latin typeface="Calibri" panose="020F0502020204030204" pitchFamily="34" charset="0"/>
              <a:cs typeface="B Nazanin"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تئوری اطفاء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15</a:t>
            </a:fld>
            <a:endParaRPr lang="en-US"/>
          </a:p>
        </p:txBody>
      </p:sp>
    </p:spTree>
    <p:extLst>
      <p:ext uri="{BB962C8B-B14F-4D97-AF65-F5344CB8AC3E}">
        <p14:creationId xmlns:p14="http://schemas.microsoft.com/office/powerpoint/2010/main" val="362257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تفاوت انفجار و احتراق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16</a:t>
            </a:fld>
            <a:endParaRPr lang="en-US"/>
          </a:p>
        </p:txBody>
      </p:sp>
      <p:pic>
        <p:nvPicPr>
          <p:cNvPr id="1026" name="Picture 2" descr="https://www.nfpa.org/-/media/Images/NFPA-Journal/2021/Spring/IMAGES/dust-pentagon.ashx?h=250&amp;w=500&amp;hash=D5BEC57BE4A1F49E241BFBEF397D00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578" y="1890055"/>
            <a:ext cx="8442754" cy="422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2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2523282" y="1589114"/>
            <a:ext cx="9123373" cy="2589347"/>
          </a:xfrm>
        </p:spPr>
        <p:txBody>
          <a:bodyPr anchor="t">
            <a:noAutofit/>
          </a:bodyPr>
          <a:lstStyle/>
          <a:p>
            <a:pPr marR="0" lvl="0" algn="r" rtl="1">
              <a:lnSpc>
                <a:spcPct val="200000"/>
              </a:lnSpc>
              <a:spcBef>
                <a:spcPts val="0"/>
              </a:spcBef>
              <a:spcAft>
                <a:spcPts val="800"/>
              </a:spcAft>
            </a:pPr>
            <a:r>
              <a:rPr lang="fa-IR" sz="2000" dirty="0">
                <a:cs typeface="B Zar" panose="00000400000000000000" pitchFamily="2" charset="-78"/>
              </a:rPr>
              <a:t>انفجار عبارت است از آزاد شدن انرژی با سرعت زیاد که نتیجه اکسیداسیون سریع است. </a:t>
            </a:r>
            <a:br>
              <a:rPr lang="fa-IR" sz="2000" dirty="0">
                <a:cs typeface="B Zar" panose="00000400000000000000" pitchFamily="2" charset="-78"/>
              </a:rPr>
            </a:br>
            <a:r>
              <a:rPr lang="fa-IR" sz="2000" dirty="0">
                <a:cs typeface="B Zar" panose="00000400000000000000" pitchFamily="2" charset="-78"/>
              </a:rPr>
              <a:t>تفاوت احتراق و انفجار بخاطر میزان انرژی حاصله نیست بلکه مربوط به سرعت تولید انرژی است. </a:t>
            </a:r>
            <a:br>
              <a:rPr lang="fa-IR" sz="2000" dirty="0">
                <a:cs typeface="B Zar" panose="00000400000000000000" pitchFamily="2" charset="-78"/>
              </a:rPr>
            </a:br>
            <a:r>
              <a:rPr lang="fa-IR" sz="2000" dirty="0">
                <a:cs typeface="B Zar" panose="00000400000000000000" pitchFamily="2" charset="-78"/>
              </a:rPr>
              <a:t>احتراق بنزین 11500 کالری بازء هر گرم انرژی آزاد می کند. </a:t>
            </a:r>
            <a:br>
              <a:rPr lang="fa-IR" sz="2000" dirty="0">
                <a:cs typeface="B Zar" panose="00000400000000000000" pitchFamily="2" charset="-78"/>
              </a:rPr>
            </a:br>
            <a:r>
              <a:rPr lang="fa-IR" sz="2000" dirty="0">
                <a:cs typeface="B Zar" panose="00000400000000000000" pitchFamily="2" charset="-78"/>
              </a:rPr>
              <a:t>انفجار </a:t>
            </a:r>
            <a:r>
              <a:rPr lang="en-US" sz="2000" dirty="0">
                <a:latin typeface="Times New Roman" panose="02020603050405020304" pitchFamily="18" charset="0"/>
                <a:cs typeface="Times New Roman" panose="02020603050405020304" pitchFamily="18" charset="0"/>
              </a:rPr>
              <a:t>TNT</a:t>
            </a:r>
            <a:r>
              <a:rPr lang="fa-IR" sz="2000" dirty="0">
                <a:cs typeface="B Zar" panose="00000400000000000000" pitchFamily="2" charset="-78"/>
              </a:rPr>
              <a:t> 2674 کالری بازء هر گرم انرژی آزاد می کند. </a:t>
            </a:r>
            <a:br>
              <a:rPr lang="fa-IR" sz="2000" dirty="0">
                <a:cs typeface="B Zar" panose="00000400000000000000" pitchFamily="2" charset="-78"/>
              </a:rPr>
            </a:b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 تفاوت انفجار و احتراق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17</a:t>
            </a:fld>
            <a:endParaRPr lang="en-US"/>
          </a:p>
        </p:txBody>
      </p:sp>
    </p:spTree>
    <p:extLst>
      <p:ext uri="{BB962C8B-B14F-4D97-AF65-F5344CB8AC3E}">
        <p14:creationId xmlns:p14="http://schemas.microsoft.com/office/powerpoint/2010/main" val="58900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 نمودار انفجارهای متفاوت</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18</a:t>
            </a:fld>
            <a:endParaRPr lang="en-US"/>
          </a:p>
        </p:txBody>
      </p:sp>
      <p:pic>
        <p:nvPicPr>
          <p:cNvPr id="4" name="Picture 3"/>
          <p:cNvPicPr>
            <a:picLocks noChangeAspect="1"/>
          </p:cNvPicPr>
          <p:nvPr/>
        </p:nvPicPr>
        <p:blipFill>
          <a:blip r:embed="rId2"/>
          <a:stretch>
            <a:fillRect/>
          </a:stretch>
        </p:blipFill>
        <p:spPr>
          <a:xfrm>
            <a:off x="2089701" y="185038"/>
            <a:ext cx="7436264" cy="6459998"/>
          </a:xfrm>
          <a:prstGeom prst="rect">
            <a:avLst/>
          </a:prstGeom>
        </p:spPr>
      </p:pic>
    </p:spTree>
    <p:extLst>
      <p:ext uri="{BB962C8B-B14F-4D97-AF65-F5344CB8AC3E}">
        <p14:creationId xmlns:p14="http://schemas.microsoft.com/office/powerpoint/2010/main" val="111778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2523282" y="1589114"/>
            <a:ext cx="9123373" cy="3723666"/>
          </a:xfrm>
        </p:spPr>
        <p:txBody>
          <a:bodyPr anchor="t">
            <a:noAutofit/>
          </a:bodyPr>
          <a:lstStyle/>
          <a:p>
            <a:pPr marR="0" lvl="0" algn="r" rtl="1">
              <a:lnSpc>
                <a:spcPct val="200000"/>
              </a:lnSpc>
              <a:spcBef>
                <a:spcPts val="0"/>
              </a:spcBef>
              <a:spcAft>
                <a:spcPts val="800"/>
              </a:spcAft>
            </a:pPr>
            <a:r>
              <a:rPr lang="fa-IR" sz="2000" dirty="0">
                <a:cs typeface="B Zar" panose="00000400000000000000" pitchFamily="2" charset="-78"/>
              </a:rPr>
              <a:t>الف) آب (بعنوان یک سرد کننده) </a:t>
            </a:r>
            <a:br>
              <a:rPr lang="fa-IR" sz="2000" dirty="0">
                <a:cs typeface="B Zar" panose="00000400000000000000" pitchFamily="2" charset="-78"/>
              </a:rPr>
            </a:br>
            <a:r>
              <a:rPr lang="fa-IR" sz="2000" dirty="0">
                <a:cs typeface="B Zar" panose="00000400000000000000" pitchFamily="2" charset="-78"/>
              </a:rPr>
              <a:t>ب) کف آتش نشانی (ماده خفه کننده)</a:t>
            </a:r>
            <a:br>
              <a:rPr lang="fa-IR" sz="2000" dirty="0">
                <a:cs typeface="B Zar" panose="00000400000000000000" pitchFamily="2" charset="-78"/>
              </a:rPr>
            </a:br>
            <a:r>
              <a:rPr lang="fa-IR" sz="2000" dirty="0">
                <a:cs typeface="B Zar" panose="00000400000000000000" pitchFamily="2" charset="-78"/>
              </a:rPr>
              <a:t>ج) پودرهای خاموش کننده (متوقف کننده واکنش های شیمیایی، خفه کننده سطوح)</a:t>
            </a:r>
            <a:br>
              <a:rPr lang="fa-IR" sz="2000" dirty="0">
                <a:cs typeface="B Zar" panose="00000400000000000000" pitchFamily="2" charset="-78"/>
              </a:rPr>
            </a:br>
            <a:r>
              <a:rPr lang="fa-IR" sz="2000" dirty="0">
                <a:cs typeface="B Zar" panose="00000400000000000000" pitchFamily="2" charset="-78"/>
              </a:rPr>
              <a:t>د) گاز دی اکسید کربن(سرد کننده، رقیق کننده اکسیژن یا همان خفه کننده)</a:t>
            </a:r>
            <a:br>
              <a:rPr lang="fa-IR" sz="2000" dirty="0">
                <a:cs typeface="B Zar" panose="00000400000000000000" pitchFamily="2" charset="-78"/>
              </a:rPr>
            </a:br>
            <a:r>
              <a:rPr lang="fa-IR" sz="2000" dirty="0">
                <a:cs typeface="B Zar" panose="00000400000000000000" pitchFamily="2" charset="-78"/>
              </a:rPr>
              <a:t>ه) ترکیبات هالوژنه (محدود کننده واکنش های زنجیره ای)</a:t>
            </a:r>
            <a:r>
              <a:rPr lang="en-US" sz="2000" dirty="0">
                <a:cs typeface="B Zar" panose="000004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 انواع مواد خاموش کننده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19</a:t>
            </a:fld>
            <a:endParaRPr lang="en-US"/>
          </a:p>
        </p:txBody>
      </p:sp>
    </p:spTree>
    <p:extLst>
      <p:ext uri="{BB962C8B-B14F-4D97-AF65-F5344CB8AC3E}">
        <p14:creationId xmlns:p14="http://schemas.microsoft.com/office/powerpoint/2010/main" val="417583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2731255" y="2104008"/>
            <a:ext cx="8915399" cy="3845379"/>
          </a:xfrm>
        </p:spPr>
        <p:txBody>
          <a:bodyPr anchor="t">
            <a:noAutofit/>
          </a:bodyPr>
          <a:lstStyle/>
          <a:p>
            <a:pPr algn="r" rtl="1">
              <a:lnSpc>
                <a:spcPct val="150000"/>
              </a:lnSpc>
            </a:pPr>
            <a:r>
              <a:rPr lang="fa-IR" sz="2000" dirty="0">
                <a:cs typeface="B Zar" panose="00000400000000000000" pitchFamily="2" charset="-78"/>
              </a:rPr>
              <a:t>• کارشناس مهندسی شیمی – پتروشیمی</a:t>
            </a:r>
            <a:br>
              <a:rPr lang="fa-IR" sz="2000" dirty="0">
                <a:cs typeface="B Zar" panose="00000400000000000000" pitchFamily="2" charset="-78"/>
              </a:rPr>
            </a:br>
            <a:r>
              <a:rPr lang="fa-IR" sz="2000" dirty="0">
                <a:cs typeface="B Zar" panose="00000400000000000000" pitchFamily="2" charset="-78"/>
              </a:rPr>
              <a:t>• کارشناسی ارشد مهندسی ایمنی و بهداشت حرفه ای </a:t>
            </a:r>
            <a:br>
              <a:rPr lang="fa-IR" sz="2000" dirty="0">
                <a:cs typeface="B Zar" panose="00000400000000000000" pitchFamily="2" charset="-78"/>
              </a:rPr>
            </a:br>
            <a:r>
              <a:rPr lang="fa-IR" sz="2000" dirty="0">
                <a:cs typeface="B Zar" panose="00000400000000000000" pitchFamily="2" charset="-78"/>
              </a:rPr>
              <a:t>• مشاور مرکز تحقیقات و تعلیمات حفاظت فنی و بهداشت کار (سیستم های اعلام و اطفاء حریق)</a:t>
            </a:r>
            <a:br>
              <a:rPr lang="fa-IR" sz="2000" dirty="0">
                <a:cs typeface="B Zar" panose="00000400000000000000" pitchFamily="2" charset="-78"/>
              </a:rPr>
            </a:br>
            <a:r>
              <a:rPr lang="fa-IR" sz="2000" dirty="0">
                <a:cs typeface="B Zar" panose="00000400000000000000" pitchFamily="2" charset="-78"/>
              </a:rPr>
              <a:t>• مدرس مورد تایید مرکز تحقیقات و تعلیمات حفاظت فنی و بهداشت کار </a:t>
            </a:r>
            <a:br>
              <a:rPr lang="fa-IR" sz="2000" dirty="0">
                <a:cs typeface="B Zar" panose="00000400000000000000" pitchFamily="2" charset="-78"/>
              </a:rPr>
            </a:br>
            <a:r>
              <a:rPr lang="fa-IR" sz="2000" dirty="0">
                <a:cs typeface="B Zar" panose="00000400000000000000" pitchFamily="2" charset="-78"/>
              </a:rPr>
              <a:t>• مشاور صنایع مختلف در زمینه ایمنی، بهداشت و محیط زیست </a:t>
            </a:r>
            <a:br>
              <a:rPr lang="fa-IR" sz="2000" dirty="0">
                <a:cs typeface="B Zar" panose="00000400000000000000" pitchFamily="2" charset="-78"/>
              </a:rPr>
            </a:br>
            <a:r>
              <a:rPr lang="fa-IR" sz="2000" dirty="0">
                <a:cs typeface="B Zar" panose="00000400000000000000" pitchFamily="2" charset="-78"/>
              </a:rPr>
              <a:t>• طراح و مشاور در زمینه سیستم های اعلام و اطفاء حریق</a:t>
            </a:r>
            <a:br>
              <a:rPr lang="fa-IR" sz="2000" dirty="0">
                <a:cs typeface="B Zar" panose="00000400000000000000" pitchFamily="2" charset="-78"/>
              </a:rPr>
            </a:br>
            <a:r>
              <a:rPr lang="fa-IR" sz="2000" dirty="0">
                <a:cs typeface="B Zar" panose="00000400000000000000" pitchFamily="2" charset="-78"/>
              </a:rPr>
              <a:t>• بهره بردار و پیمانکار ایستگاه های آتش نشانی صنعتی </a:t>
            </a:r>
            <a:br>
              <a:rPr lang="fa-IR" sz="2400" dirty="0">
                <a:cs typeface="B Zar" panose="00000400000000000000" pitchFamily="2" charset="-78"/>
              </a:rPr>
            </a:br>
            <a:r>
              <a:rPr lang="fa-IR" sz="2000" dirty="0">
                <a:cs typeface="B Zar" panose="00000400000000000000" pitchFamily="2" charset="-78"/>
              </a:rPr>
              <a:t>• مدرس دوره های مختلف در زمینه </a:t>
            </a:r>
            <a:r>
              <a:rPr lang="en-US" sz="2000" dirty="0">
                <a:latin typeface="Times New Roman" panose="02020603050405020304" pitchFamily="18" charset="0"/>
                <a:cs typeface="Times New Roman" panose="02020603050405020304" pitchFamily="18" charset="0"/>
              </a:rPr>
              <a:t>HSE</a:t>
            </a:r>
            <a:r>
              <a:rPr lang="fa-IR" sz="2000" dirty="0">
                <a:cs typeface="B Zar" panose="00000400000000000000" pitchFamily="2" charset="-78"/>
              </a:rPr>
              <a:t> در صنایع و مراکز دانشگاهی</a:t>
            </a:r>
            <a:endParaRPr lang="en-US" sz="2000" dirty="0">
              <a:cs typeface="B Zar"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ctr" rtl="1"/>
            <a:r>
              <a:rPr lang="fa-IR" sz="4000" dirty="0">
                <a:cs typeface="B Titr" panose="00000700000000000000" pitchFamily="2" charset="-78"/>
              </a:rPr>
              <a:t>آشنایی مختصر با مدرس</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747" y="1306956"/>
            <a:ext cx="1271016" cy="1594104"/>
          </a:xfrm>
          <a:prstGeom prst="rect">
            <a:avLst/>
          </a:prstGeom>
          <a:ln>
            <a:noFill/>
          </a:ln>
          <a:effectLst>
            <a:softEdge rad="112500"/>
          </a:effectLst>
        </p:spPr>
      </p:pic>
    </p:spTree>
    <p:extLst>
      <p:ext uri="{BB962C8B-B14F-4D97-AF65-F5344CB8AC3E}">
        <p14:creationId xmlns:p14="http://schemas.microsoft.com/office/powerpoint/2010/main" val="206745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655180" y="1195574"/>
            <a:ext cx="9991475" cy="5158927"/>
          </a:xfrm>
        </p:spPr>
        <p:txBody>
          <a:bodyPr anchor="t">
            <a:noAutofit/>
          </a:bodyPr>
          <a:lstStyle/>
          <a:p>
            <a:pPr marR="0" lvl="0" algn="r" rtl="1">
              <a:lnSpc>
                <a:spcPct val="150000"/>
              </a:lnSpc>
              <a:spcBef>
                <a:spcPts val="0"/>
              </a:spcBef>
              <a:spcAft>
                <a:spcPts val="800"/>
              </a:spcAft>
            </a:pPr>
            <a:r>
              <a:rPr lang="fa-IR" sz="2000" b="1" dirty="0">
                <a:cs typeface="B Zar" panose="00000400000000000000" pitchFamily="2" charset="-78"/>
              </a:rPr>
              <a:t>مزایا:</a:t>
            </a:r>
            <a:br>
              <a:rPr lang="fa-IR" sz="2000" dirty="0">
                <a:cs typeface="B Zar" panose="00000400000000000000" pitchFamily="2" charset="-78"/>
              </a:rPr>
            </a:br>
            <a:r>
              <a:rPr lang="fa-IR" sz="2000" dirty="0">
                <a:cs typeface="B Zar" panose="00000400000000000000" pitchFamily="2" charset="-78"/>
              </a:rPr>
              <a:t>1) ارزانی و فراوانی</a:t>
            </a:r>
            <a:br>
              <a:rPr lang="fa-IR" sz="2000" dirty="0">
                <a:cs typeface="B Zar" panose="00000400000000000000" pitchFamily="2" charset="-78"/>
              </a:rPr>
            </a:br>
            <a:r>
              <a:rPr lang="fa-IR" sz="2000" dirty="0">
                <a:cs typeface="B Zar" panose="00000400000000000000" pitchFamily="2" charset="-78"/>
              </a:rPr>
              <a:t>2) ویسکوزیته پایین و سهولت انتقال در لوله های فلزی، پلاستیکی و برزنتی</a:t>
            </a:r>
            <a:br>
              <a:rPr lang="fa-IR" sz="2000" dirty="0">
                <a:cs typeface="B Zar" panose="00000400000000000000" pitchFamily="2" charset="-78"/>
              </a:rPr>
            </a:br>
            <a:r>
              <a:rPr lang="fa-IR" sz="2000" dirty="0">
                <a:cs typeface="B Zar" panose="00000400000000000000" pitchFamily="2" charset="-78"/>
              </a:rPr>
              <a:t>3) ظرفیت گرمایی بالایی و گرمای نهان تبخیر</a:t>
            </a:r>
            <a:br>
              <a:rPr lang="fa-IR" sz="2000" dirty="0">
                <a:cs typeface="B Zar" panose="00000400000000000000" pitchFamily="2" charset="-78"/>
              </a:rPr>
            </a:br>
            <a:r>
              <a:rPr lang="fa-IR" sz="2000" dirty="0">
                <a:cs typeface="B Zar" panose="00000400000000000000" pitchFamily="2" charset="-78"/>
              </a:rPr>
              <a:t>4) توان سردکنندگی بالا- 6/5 برابر سرد کننده تر از دی اکسید کربن</a:t>
            </a:r>
            <a:br>
              <a:rPr lang="fa-IR" sz="2000" dirty="0">
                <a:cs typeface="B Zar" panose="00000400000000000000" pitchFamily="2" charset="-78"/>
              </a:rPr>
            </a:br>
            <a:r>
              <a:rPr lang="fa-IR" sz="2000" b="1" dirty="0">
                <a:cs typeface="B Zar" panose="00000400000000000000" pitchFamily="2" charset="-78"/>
              </a:rPr>
              <a:t>معایب: </a:t>
            </a:r>
            <a:br>
              <a:rPr lang="fa-IR" sz="2000" dirty="0">
                <a:cs typeface="B Zar" panose="00000400000000000000" pitchFamily="2" charset="-78"/>
              </a:rPr>
            </a:br>
            <a:r>
              <a:rPr lang="fa-IR" sz="2000" dirty="0">
                <a:cs typeface="B Zar" panose="00000400000000000000" pitchFamily="2" charset="-78"/>
              </a:rPr>
              <a:t>1) سنگین وزن، حمل و نقل مشکل است</a:t>
            </a:r>
            <a:br>
              <a:rPr lang="fa-IR" sz="2000" dirty="0">
                <a:cs typeface="B Zar" panose="00000400000000000000" pitchFamily="2" charset="-78"/>
              </a:rPr>
            </a:br>
            <a:r>
              <a:rPr lang="fa-IR" sz="2000" dirty="0">
                <a:cs typeface="B Zar" panose="00000400000000000000" pitchFamily="2" charset="-78"/>
              </a:rPr>
              <a:t>2) هادی الکتریسیته</a:t>
            </a:r>
            <a:br>
              <a:rPr lang="fa-IR" sz="2000" dirty="0">
                <a:cs typeface="B Zar" panose="00000400000000000000" pitchFamily="2" charset="-78"/>
              </a:rPr>
            </a:br>
            <a:r>
              <a:rPr lang="fa-IR" sz="2000" dirty="0">
                <a:cs typeface="B Zar" panose="00000400000000000000" pitchFamily="2" charset="-78"/>
              </a:rPr>
              <a:t>3) خطر تخریب بالا بعلت پاشش در فشار بالا </a:t>
            </a:r>
            <a:br>
              <a:rPr lang="fa-IR" sz="2000" dirty="0">
                <a:cs typeface="B Zar" panose="00000400000000000000" pitchFamily="2" charset="-78"/>
              </a:rPr>
            </a:br>
            <a:r>
              <a:rPr lang="fa-IR" sz="2000" dirty="0">
                <a:cs typeface="B Zar" panose="00000400000000000000" pitchFamily="2" charset="-78"/>
              </a:rPr>
              <a:t>4) واکنش پذیر با بعضی موانند مانند کاربید کلسیم، سدیم، پتاسیم</a:t>
            </a:r>
            <a:br>
              <a:rPr lang="fa-IR" sz="2000" dirty="0">
                <a:cs typeface="B Zar" panose="00000400000000000000" pitchFamily="2" charset="-78"/>
              </a:rPr>
            </a:br>
            <a:r>
              <a:rPr lang="fa-IR" sz="2000" dirty="0">
                <a:cs typeface="B Zar" panose="00000400000000000000" pitchFamily="2" charset="-78"/>
              </a:rPr>
              <a:t>5) افزایش حجم بعلت تبخیر (2700مرتبه) برای همین در حریق های مایعات قابل اشتعال سبب پرتاب شدن مایعات یا انفجار می شود.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821959"/>
          </a:xfrm>
        </p:spPr>
        <p:txBody>
          <a:bodyPr anchor="ctr">
            <a:normAutofit/>
          </a:bodyPr>
          <a:lstStyle/>
          <a:p>
            <a:pPr algn="r" rtl="1"/>
            <a:r>
              <a:rPr lang="fa-IR" sz="4000" dirty="0">
                <a:cs typeface="B Titr" panose="00000700000000000000" pitchFamily="2" charset="-78"/>
              </a:rPr>
              <a:t>آب</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20</a:t>
            </a:fld>
            <a:endParaRPr lang="en-US"/>
          </a:p>
        </p:txBody>
      </p:sp>
    </p:spTree>
    <p:extLst>
      <p:ext uri="{BB962C8B-B14F-4D97-AF65-F5344CB8AC3E}">
        <p14:creationId xmlns:p14="http://schemas.microsoft.com/office/powerpoint/2010/main" val="4003205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655180" y="1195574"/>
            <a:ext cx="9991475" cy="5158927"/>
          </a:xfrm>
        </p:spPr>
        <p:txBody>
          <a:bodyPr anchor="t">
            <a:noAutofit/>
          </a:bodyPr>
          <a:lstStyle/>
          <a:p>
            <a:pPr marR="0" lvl="0" algn="r" rtl="1">
              <a:lnSpc>
                <a:spcPct val="150000"/>
              </a:lnSpc>
              <a:spcBef>
                <a:spcPts val="0"/>
              </a:spcBef>
              <a:spcAft>
                <a:spcPts val="800"/>
              </a:spcAft>
            </a:pPr>
            <a:r>
              <a:rPr lang="fa-IR" sz="2000" b="1" dirty="0">
                <a:cs typeface="B Zar" panose="00000400000000000000" pitchFamily="2" charset="-78"/>
              </a:rPr>
              <a:t>مزایا:</a:t>
            </a:r>
            <a:br>
              <a:rPr lang="fa-IR" sz="2000" dirty="0">
                <a:cs typeface="B Zar" panose="00000400000000000000" pitchFamily="2" charset="-78"/>
              </a:rPr>
            </a:br>
            <a:r>
              <a:rPr lang="fa-IR" sz="2000" dirty="0">
                <a:cs typeface="B Zar" panose="00000400000000000000" pitchFamily="2" charset="-78"/>
              </a:rPr>
              <a:t>1) بعلت وجود مواد شیمیایی نفوذ پذیری و قدرت بالایی در مقابل حریق مایعات دارد. </a:t>
            </a:r>
            <a:br>
              <a:rPr lang="fa-IR" sz="2000" dirty="0">
                <a:cs typeface="B Zar" panose="00000400000000000000" pitchFamily="2" charset="-78"/>
              </a:rPr>
            </a:br>
            <a:r>
              <a:rPr lang="fa-IR" sz="2000" dirty="0">
                <a:cs typeface="B Zar" panose="00000400000000000000" pitchFamily="2" charset="-78"/>
              </a:rPr>
              <a:t>2) ویسکوزیته پایین تری نسبت به آب دارد و میزان روانی آن در لوله های انتقال بسیار آسان است. </a:t>
            </a:r>
            <a:br>
              <a:rPr lang="fa-IR" sz="2000" dirty="0">
                <a:cs typeface="B Zar" panose="00000400000000000000" pitchFamily="2" charset="-78"/>
              </a:rPr>
            </a:br>
            <a:r>
              <a:rPr lang="fa-IR" sz="2000" dirty="0">
                <a:cs typeface="B Zar" panose="00000400000000000000" pitchFamily="2" charset="-78"/>
              </a:rPr>
              <a:t>3) ظرفیت گرمایی بالایی و گرمای نهان تبخیر</a:t>
            </a:r>
            <a:br>
              <a:rPr lang="fa-IR" sz="2000" dirty="0">
                <a:cs typeface="B Zar" panose="00000400000000000000" pitchFamily="2" charset="-78"/>
              </a:rPr>
            </a:br>
            <a:r>
              <a:rPr lang="fa-IR" sz="2000" b="1" dirty="0">
                <a:cs typeface="B Zar" panose="00000400000000000000" pitchFamily="2" charset="-78"/>
              </a:rPr>
              <a:t>معایب: </a:t>
            </a:r>
            <a:br>
              <a:rPr lang="fa-IR" sz="2000" dirty="0">
                <a:cs typeface="B Zar" panose="00000400000000000000" pitchFamily="2" charset="-78"/>
              </a:rPr>
            </a:br>
            <a:r>
              <a:rPr lang="fa-IR" sz="2000" dirty="0">
                <a:cs typeface="B Zar" panose="00000400000000000000" pitchFamily="2" charset="-78"/>
              </a:rPr>
              <a:t>1) سنگین وزن، حمل و نقل مشکل است</a:t>
            </a:r>
            <a:br>
              <a:rPr lang="fa-IR" sz="2000" dirty="0">
                <a:cs typeface="B Zar" panose="00000400000000000000" pitchFamily="2" charset="-78"/>
              </a:rPr>
            </a:br>
            <a:r>
              <a:rPr lang="fa-IR" sz="2000" dirty="0">
                <a:cs typeface="B Zar" panose="00000400000000000000" pitchFamily="2" charset="-78"/>
              </a:rPr>
              <a:t>2) هادی الکتریسیته</a:t>
            </a:r>
            <a:br>
              <a:rPr lang="fa-IR" sz="2000" dirty="0">
                <a:cs typeface="B Zar" panose="00000400000000000000" pitchFamily="2" charset="-78"/>
              </a:rPr>
            </a:br>
            <a:r>
              <a:rPr lang="fa-IR" sz="2000" dirty="0">
                <a:cs typeface="B Zar" panose="00000400000000000000" pitchFamily="2" charset="-78"/>
              </a:rPr>
              <a:t>3) گران قیمت است و مدت زمان محدودی برای نگهداری دارد.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2"/>
            <a:ext cx="8915399" cy="914556"/>
          </a:xfrm>
        </p:spPr>
        <p:txBody>
          <a:bodyPr anchor="ctr">
            <a:normAutofit/>
          </a:bodyPr>
          <a:lstStyle/>
          <a:p>
            <a:pPr algn="r" rtl="1"/>
            <a:r>
              <a:rPr lang="fa-IR" sz="4000" dirty="0">
                <a:cs typeface="B Titr" panose="00000700000000000000" pitchFamily="2" charset="-78"/>
              </a:rPr>
              <a:t>کف آتش نشانی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21</a:t>
            </a:fld>
            <a:endParaRPr lang="en-US"/>
          </a:p>
        </p:txBody>
      </p:sp>
    </p:spTree>
    <p:extLst>
      <p:ext uri="{BB962C8B-B14F-4D97-AF65-F5344CB8AC3E}">
        <p14:creationId xmlns:p14="http://schemas.microsoft.com/office/powerpoint/2010/main" val="1583327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655180" y="1195574"/>
            <a:ext cx="9991475" cy="5158927"/>
          </a:xfrm>
        </p:spPr>
        <p:txBody>
          <a:bodyPr anchor="t">
            <a:noAutofit/>
          </a:bodyPr>
          <a:lstStyle/>
          <a:p>
            <a:pPr marR="0" lvl="0" algn="r" rtl="1">
              <a:lnSpc>
                <a:spcPct val="200000"/>
              </a:lnSpc>
              <a:spcBef>
                <a:spcPts val="0"/>
              </a:spcBef>
              <a:spcAft>
                <a:spcPts val="800"/>
              </a:spcAft>
            </a:pPr>
            <a:r>
              <a:rPr lang="fa-IR" sz="2000" b="1" dirty="0">
                <a:cs typeface="B Zar" panose="00000400000000000000" pitchFamily="2" charset="-78"/>
              </a:rPr>
              <a:t>از نظر توسعه:</a:t>
            </a:r>
            <a:br>
              <a:rPr lang="fa-IR" sz="2000" dirty="0">
                <a:cs typeface="B Zar" panose="00000400000000000000" pitchFamily="2" charset="-78"/>
              </a:rPr>
            </a:br>
            <a:r>
              <a:rPr lang="fa-IR" sz="2000" dirty="0">
                <a:cs typeface="B Zar" panose="00000400000000000000" pitchFamily="2" charset="-78"/>
              </a:rPr>
              <a:t>1) کم توسعه</a:t>
            </a:r>
            <a:r>
              <a:rPr lang="en-US" sz="2000" dirty="0">
                <a:cs typeface="B Zar" panose="00000400000000000000" pitchFamily="2" charset="-78"/>
              </a:rPr>
              <a:t> </a:t>
            </a:r>
            <a:r>
              <a:rPr lang="en-US" sz="2000" dirty="0">
                <a:latin typeface="Times New Roman" panose="02020603050405020304" pitchFamily="18" charset="0"/>
                <a:cs typeface="Times New Roman" panose="02020603050405020304" pitchFamily="18" charset="0"/>
              </a:rPr>
              <a:t>(Low Expansion)</a:t>
            </a:r>
            <a:r>
              <a:rPr lang="fa-IR" sz="2000" dirty="0">
                <a:cs typeface="B Zar" panose="00000400000000000000" pitchFamily="2" charset="-78"/>
              </a:rPr>
              <a:t>- کف سنگین</a:t>
            </a:r>
            <a:br>
              <a:rPr lang="fa-IR" sz="2000" dirty="0">
                <a:cs typeface="B Zar" panose="00000400000000000000" pitchFamily="2" charset="-78"/>
              </a:rPr>
            </a:br>
            <a:r>
              <a:rPr lang="fa-IR" sz="2000" dirty="0">
                <a:cs typeface="B Zar" panose="00000400000000000000" pitchFamily="2" charset="-78"/>
              </a:rPr>
              <a:t>2) متوسط توسعه </a:t>
            </a:r>
            <a:r>
              <a:rPr lang="en-US" sz="2000" dirty="0">
                <a:latin typeface="Times New Roman" panose="02020603050405020304" pitchFamily="18" charset="0"/>
                <a:cs typeface="Times New Roman" panose="02020603050405020304" pitchFamily="18" charset="0"/>
              </a:rPr>
              <a:t>(MX)</a:t>
            </a:r>
            <a:r>
              <a:rPr lang="fa-IR" sz="2000" dirty="0">
                <a:latin typeface="Times New Roman" panose="02020603050405020304" pitchFamily="18" charset="0"/>
                <a:cs typeface="Times New Roman" panose="02020603050405020304" pitchFamily="18" charset="0"/>
              </a:rPr>
              <a:t> </a:t>
            </a:r>
            <a:r>
              <a:rPr lang="fa-IR" sz="2000" dirty="0">
                <a:cs typeface="B Zar" panose="00000400000000000000" pitchFamily="2" charset="-78"/>
              </a:rPr>
              <a:t>– کف متوسط</a:t>
            </a:r>
            <a:br>
              <a:rPr lang="fa-IR" sz="2000" dirty="0">
                <a:cs typeface="B Zar" panose="00000400000000000000" pitchFamily="2" charset="-78"/>
              </a:rPr>
            </a:br>
            <a:r>
              <a:rPr lang="fa-IR" sz="2000" dirty="0">
                <a:cs typeface="B Zar" panose="00000400000000000000" pitchFamily="2" charset="-78"/>
              </a:rPr>
              <a:t>3) پر توسعه </a:t>
            </a:r>
            <a:r>
              <a:rPr lang="en-US" sz="2000" dirty="0">
                <a:latin typeface="Times New Roman" panose="02020603050405020304" pitchFamily="18" charset="0"/>
                <a:cs typeface="Times New Roman" panose="02020603050405020304" pitchFamily="18" charset="0"/>
              </a:rPr>
              <a:t>(HX)</a:t>
            </a:r>
            <a:r>
              <a:rPr lang="fa-IR" sz="2000" dirty="0">
                <a:latin typeface="Times New Roman" panose="02020603050405020304" pitchFamily="18" charset="0"/>
                <a:cs typeface="Times New Roman" panose="02020603050405020304" pitchFamily="18" charset="0"/>
              </a:rPr>
              <a:t> </a:t>
            </a:r>
            <a:r>
              <a:rPr lang="fa-IR" sz="2000" dirty="0">
                <a:cs typeface="B Zar" panose="00000400000000000000" pitchFamily="2" charset="-78"/>
              </a:rPr>
              <a:t>– کف سبک </a:t>
            </a:r>
            <a:br>
              <a:rPr lang="fa-IR" sz="2000" dirty="0">
                <a:cs typeface="B Zar" panose="00000400000000000000" pitchFamily="2" charset="-78"/>
              </a:rPr>
            </a:br>
            <a:r>
              <a:rPr lang="fa-IR" sz="2000" b="1" dirty="0">
                <a:cs typeface="B Zar" panose="00000400000000000000" pitchFamily="2" charset="-78"/>
              </a:rPr>
              <a:t>از نظر ماهیت: </a:t>
            </a:r>
            <a:br>
              <a:rPr lang="fa-IR" sz="2000" dirty="0">
                <a:cs typeface="B Zar" panose="00000400000000000000" pitchFamily="2" charset="-78"/>
              </a:rPr>
            </a:br>
            <a:r>
              <a:rPr lang="fa-IR" sz="2000" dirty="0">
                <a:cs typeface="B Zar" panose="00000400000000000000" pitchFamily="2" charset="-78"/>
              </a:rPr>
              <a:t>1) شیمیایی: کف حاصل واکنش شیمایی بین دو ماده مانند سولفات آلومینیوم و محلول بیکربنات سدیم است. (کم توسعه)</a:t>
            </a:r>
            <a:br>
              <a:rPr lang="fa-IR" sz="2000" dirty="0">
                <a:cs typeface="B Zar" panose="00000400000000000000" pitchFamily="2" charset="-78"/>
              </a:rPr>
            </a:br>
            <a:r>
              <a:rPr lang="fa-IR" sz="2000" dirty="0">
                <a:cs typeface="B Zar" panose="00000400000000000000" pitchFamily="2" charset="-78"/>
              </a:rPr>
              <a:t>2)مکانیکی: توسعه کف بر اساس هوادهی است به محلولی که با ترکیبت مشخصی با آب حاصل شده است.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2"/>
            <a:ext cx="8915399" cy="914556"/>
          </a:xfrm>
        </p:spPr>
        <p:txBody>
          <a:bodyPr anchor="ctr">
            <a:normAutofit/>
          </a:bodyPr>
          <a:lstStyle/>
          <a:p>
            <a:pPr algn="r" rtl="1"/>
            <a:r>
              <a:rPr lang="fa-IR" sz="4000" dirty="0">
                <a:cs typeface="B Titr" panose="00000700000000000000" pitchFamily="2" charset="-78"/>
              </a:rPr>
              <a:t>انواع کف آتش نشانی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22</a:t>
            </a:fld>
            <a:endParaRPr lang="en-US"/>
          </a:p>
        </p:txBody>
      </p:sp>
    </p:spTree>
    <p:extLst>
      <p:ext uri="{BB962C8B-B14F-4D97-AF65-F5344CB8AC3E}">
        <p14:creationId xmlns:p14="http://schemas.microsoft.com/office/powerpoint/2010/main" val="415620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655180" y="1195574"/>
            <a:ext cx="9991475" cy="5158927"/>
          </a:xfrm>
        </p:spPr>
        <p:txBody>
          <a:bodyPr anchor="t">
            <a:noAutofit/>
          </a:bodyPr>
          <a:lstStyle/>
          <a:p>
            <a:pPr marR="0" lvl="0" algn="r" rtl="1">
              <a:lnSpc>
                <a:spcPct val="200000"/>
              </a:lnSpc>
              <a:spcBef>
                <a:spcPts val="0"/>
              </a:spcBef>
              <a:spcAft>
                <a:spcPts val="800"/>
              </a:spcAft>
            </a:pPr>
            <a:r>
              <a:rPr lang="fa-IR" sz="2000" b="1" dirty="0">
                <a:cs typeface="B Zar" panose="00000400000000000000" pitchFamily="2" charset="-78"/>
              </a:rPr>
              <a:t>- پروتئینی: </a:t>
            </a:r>
            <a:r>
              <a:rPr lang="fa-IR" sz="2000" dirty="0">
                <a:cs typeface="B Zar" panose="00000400000000000000" pitchFamily="2" charset="-78"/>
              </a:rPr>
              <a:t>ترکیبات نباتی و حیوانی و از براده شاخ، سم و خون خیوانات، شیرین بیان، نوعی صابون و مواد نگهدارنده کف تکشیل شده است. </a:t>
            </a:r>
            <a:br>
              <a:rPr lang="fa-IR" sz="2000" dirty="0">
                <a:cs typeface="B Zar" panose="00000400000000000000" pitchFamily="2" charset="-78"/>
              </a:rPr>
            </a:br>
            <a:r>
              <a:rPr lang="fa-IR" sz="2000" b="1" dirty="0">
                <a:cs typeface="B Zar" panose="00000400000000000000" pitchFamily="2" charset="-78"/>
              </a:rPr>
              <a:t>- فلورو پروتئین: </a:t>
            </a:r>
            <a:r>
              <a:rPr lang="fa-IR" sz="2000" dirty="0">
                <a:cs typeface="B Zar" panose="00000400000000000000" pitchFamily="2" charset="-78"/>
              </a:rPr>
              <a:t>علاوه بر ترکیبات فوق مقداری فلورئین نیز دارد تا خاموش کنندگی کف را افزایش بدهد. </a:t>
            </a:r>
            <a:br>
              <a:rPr lang="fa-IR" sz="2000" dirty="0">
                <a:cs typeface="B Zar" panose="00000400000000000000" pitchFamily="2" charset="-78"/>
              </a:rPr>
            </a:br>
            <a:r>
              <a:rPr lang="fa-IR" sz="2000" b="1" dirty="0">
                <a:cs typeface="B Zar" panose="00000400000000000000" pitchFamily="2" charset="-78"/>
              </a:rPr>
              <a:t>- کف نازک: </a:t>
            </a:r>
            <a:r>
              <a:rPr lang="fa-IR" sz="2000" dirty="0">
                <a:cs typeface="B Zar" panose="00000400000000000000" pitchFamily="2" charset="-78"/>
              </a:rPr>
              <a:t>سورفکتانت مانند فلورین کربن به آن افزوده می شود که به جای نفوذ به عمق بر روی سطح می ماند و خاموش کنندگی دارد. مانند کف نشستن هواپیمای معیوب بر روی سطح فرودگاه ها</a:t>
            </a:r>
            <a:br>
              <a:rPr lang="fa-IR" sz="2000" dirty="0">
                <a:cs typeface="B Zar" panose="00000400000000000000" pitchFamily="2" charset="-78"/>
              </a:rPr>
            </a:br>
            <a:r>
              <a:rPr lang="fa-IR" sz="2000" b="1" dirty="0">
                <a:cs typeface="B Zar" panose="00000400000000000000" pitchFamily="2" charset="-78"/>
              </a:rPr>
              <a:t>- کف مقاوم: </a:t>
            </a:r>
            <a:r>
              <a:rPr lang="fa-IR" sz="2000" dirty="0">
                <a:cs typeface="B Zar" panose="00000400000000000000" pitchFamily="2" charset="-78"/>
              </a:rPr>
              <a:t>ترکیبات این کف معمولاً کف پروتئینی همراه با مواد تثبیت کننده حباب در برابر حل کنندگی الکل می باشد و برای خاموش نمودن مایعات قابل اشتعال محولول در آب مثل الکل ها مناسب هستند.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2"/>
            <a:ext cx="8915399" cy="914556"/>
          </a:xfrm>
        </p:spPr>
        <p:txBody>
          <a:bodyPr anchor="ctr">
            <a:normAutofit/>
          </a:bodyPr>
          <a:lstStyle/>
          <a:p>
            <a:pPr algn="r" rtl="1"/>
            <a:r>
              <a:rPr lang="fa-IR" sz="4000" dirty="0">
                <a:cs typeface="B Titr" panose="00000700000000000000" pitchFamily="2" charset="-78"/>
              </a:rPr>
              <a:t>انواع کف مکانیکی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23</a:t>
            </a:fld>
            <a:endParaRPr lang="en-US"/>
          </a:p>
        </p:txBody>
      </p:sp>
    </p:spTree>
    <p:extLst>
      <p:ext uri="{BB962C8B-B14F-4D97-AF65-F5344CB8AC3E}">
        <p14:creationId xmlns:p14="http://schemas.microsoft.com/office/powerpoint/2010/main" val="239359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2"/>
            <a:ext cx="8915399" cy="914556"/>
          </a:xfrm>
        </p:spPr>
        <p:txBody>
          <a:bodyPr anchor="ctr">
            <a:normAutofit/>
          </a:bodyPr>
          <a:lstStyle/>
          <a:p>
            <a:pPr algn="r" rtl="1"/>
            <a:r>
              <a:rPr lang="fa-IR" sz="4000" dirty="0">
                <a:cs typeface="B Titr" panose="00000700000000000000" pitchFamily="2" charset="-78"/>
              </a:rPr>
              <a:t>انواع کف مکانیکی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24</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0649" y="1348705"/>
            <a:ext cx="6369575" cy="5430966"/>
          </a:xfrm>
          <a:prstGeom prst="rect">
            <a:avLst/>
          </a:prstGeom>
        </p:spPr>
      </p:pic>
    </p:spTree>
    <p:extLst>
      <p:ext uri="{BB962C8B-B14F-4D97-AF65-F5344CB8AC3E}">
        <p14:creationId xmlns:p14="http://schemas.microsoft.com/office/powerpoint/2010/main" val="242589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655180" y="1195574"/>
            <a:ext cx="9991475" cy="5158927"/>
          </a:xfrm>
        </p:spPr>
        <p:txBody>
          <a:bodyPr anchor="t">
            <a:noAutofit/>
          </a:bodyPr>
          <a:lstStyle/>
          <a:p>
            <a:pPr marR="0" lvl="0" algn="r" rtl="1">
              <a:lnSpc>
                <a:spcPct val="200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FFFP</a:t>
            </a:r>
            <a:r>
              <a:rPr lang="fa-IR" sz="2000" dirty="0">
                <a:latin typeface="Times New Roman" panose="02020603050405020304" pitchFamily="18" charset="0"/>
                <a:ea typeface="Calibri" panose="020F0502020204030204" pitchFamily="34" charset="0"/>
                <a:cs typeface="Times New Roman" panose="02020603050405020304" pitchFamily="18" charset="0"/>
              </a:rPr>
              <a:t>: </a:t>
            </a:r>
            <a:r>
              <a:rPr lang="fa-IR" sz="2000" dirty="0">
                <a:latin typeface="Calibri" panose="020F0502020204030204" pitchFamily="34" charset="0"/>
                <a:ea typeface="Calibri" panose="020F0502020204030204" pitchFamily="34" charset="0"/>
                <a:cs typeface="B Zar" panose="00000400000000000000" pitchFamily="2" charset="-78"/>
              </a:rPr>
              <a:t>مایع کف پروتئینی فیلم دار نوعی فوم با قابلیت فیلم سازی با پایه پروتئین طبیعی و افزودنی های فلوئوروشیمیایی، پایدارکننده ها و غیره می باشد.</a:t>
            </a:r>
            <a:br>
              <a:rPr lang="fa-IR" sz="2000" dirty="0">
                <a:latin typeface="Calibri" panose="020F0502020204030204" pitchFamily="34" charset="0"/>
                <a:ea typeface="Calibri" panose="020F0502020204030204" pitchFamily="34" charset="0"/>
                <a:cs typeface="B Zar" panose="00000400000000000000" pitchFamily="2" charset="-78"/>
              </a:rPr>
            </a:br>
            <a:r>
              <a:rPr lang="fa-IR" sz="2000" dirty="0">
                <a:latin typeface="Calibri" panose="020F0502020204030204" pitchFamily="34" charset="0"/>
                <a:ea typeface="Calibri" panose="020F0502020204030204" pitchFamily="34" charset="0"/>
                <a:cs typeface="B Zar" panose="00000400000000000000" pitchFamily="2" charset="-78"/>
              </a:rPr>
              <a:t> این نوع فوم همه ویژگی های فوم فلوئوروپرتئینی از جمله پایداری، مقاومت در برابر حرارت و برگشت حریق را دارا می‌باشد. اما وجه تمایز و برتری این فوم در مقایسه با فوم فلوئوروپروتئینی قابلیت تشکیل یک لایه فیلم در سطح سوخت هیدروکربنی می باشد که باعث افزایش سرعت اطفا حریق می گردد و به این ترتیب قابلیت اطفاء حریق‌های ناشی از سوخت های هیدروکربنی را حتی قبل از پوشش داده شدن کامل با فوم دارا می باشد.</a:t>
            </a:r>
            <a:endParaRPr lang="en-US" sz="2000" dirty="0">
              <a:effectLst/>
              <a:latin typeface="Calibri" panose="020F0502020204030204" pitchFamily="34" charset="0"/>
              <a:ea typeface="Calibri" panose="020F0502020204030204" pitchFamily="34" charset="0"/>
              <a:cs typeface="B Zar"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2"/>
            <a:ext cx="8915399" cy="914556"/>
          </a:xfrm>
        </p:spPr>
        <p:txBody>
          <a:bodyPr anchor="ctr">
            <a:normAutofit/>
          </a:bodyPr>
          <a:lstStyle/>
          <a:p>
            <a:pPr algn="r" rtl="1"/>
            <a:r>
              <a:rPr lang="fa-IR" sz="4000" dirty="0">
                <a:cs typeface="B Titr" panose="00000700000000000000" pitchFamily="2" charset="-78"/>
              </a:rPr>
              <a:t>انواع کف مکانیکی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25</a:t>
            </a:fld>
            <a:endParaRPr lang="en-US"/>
          </a:p>
        </p:txBody>
      </p:sp>
    </p:spTree>
    <p:extLst>
      <p:ext uri="{BB962C8B-B14F-4D97-AF65-F5344CB8AC3E}">
        <p14:creationId xmlns:p14="http://schemas.microsoft.com/office/powerpoint/2010/main" val="134386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655180" y="1195574"/>
            <a:ext cx="9991475" cy="5158927"/>
          </a:xfrm>
        </p:spPr>
        <p:txBody>
          <a:bodyPr anchor="t">
            <a:noAutofit/>
          </a:bodyPr>
          <a:lstStyle/>
          <a:p>
            <a:pPr marR="0" lvl="0" algn="r" rtl="1">
              <a:lnSpc>
                <a:spcPct val="200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AFFF</a:t>
            </a:r>
            <a:r>
              <a:rPr lang="fa-IR" sz="2000" dirty="0">
                <a:latin typeface="Times New Roman" panose="02020603050405020304" pitchFamily="18" charset="0"/>
                <a:ea typeface="Calibri" panose="020F0502020204030204" pitchFamily="34" charset="0"/>
                <a:cs typeface="Times New Roman" panose="02020603050405020304" pitchFamily="18" charset="0"/>
              </a:rPr>
              <a:t>: </a:t>
            </a:r>
            <a:r>
              <a:rPr lang="fa-IR" sz="2000" dirty="0">
                <a:latin typeface="Calibri" panose="020F0502020204030204" pitchFamily="34" charset="0"/>
                <a:ea typeface="Calibri" panose="020F0502020204030204" pitchFamily="34" charset="0"/>
                <a:cs typeface="B Zar" panose="00000400000000000000" pitchFamily="2" charset="-78"/>
              </a:rPr>
              <a:t>مایع کف فیلم دار </a:t>
            </a:r>
            <a:r>
              <a:rPr lang="en-US" sz="2000" dirty="0">
                <a:latin typeface="Times New Roman" panose="02020603050405020304" pitchFamily="18" charset="0"/>
                <a:ea typeface="Calibri" panose="020F0502020204030204" pitchFamily="34" charset="0"/>
                <a:cs typeface="Times New Roman" panose="02020603050405020304" pitchFamily="18" charset="0"/>
              </a:rPr>
              <a:t>AFFF</a:t>
            </a:r>
            <a:r>
              <a:rPr lang="en-US" sz="2000" dirty="0">
                <a:latin typeface="Calibri" panose="020F0502020204030204" pitchFamily="34" charset="0"/>
                <a:ea typeface="Calibri" panose="020F0502020204030204" pitchFamily="34" charset="0"/>
                <a:cs typeface="B Zar" panose="00000400000000000000" pitchFamily="2" charset="-78"/>
              </a:rPr>
              <a:t> </a:t>
            </a:r>
            <a:r>
              <a:rPr lang="fa-IR" sz="2000" dirty="0">
                <a:latin typeface="Calibri" panose="020F0502020204030204" pitchFamily="34" charset="0"/>
                <a:ea typeface="Calibri" panose="020F0502020204030204" pitchFamily="34" charset="0"/>
                <a:cs typeface="B Zar" panose="00000400000000000000" pitchFamily="2" charset="-78"/>
              </a:rPr>
              <a:t> مخلوطی از ترکیبات شیمیایی و عامل فوم ساز مصنوعی می‌باشد که همانند مایع کف فیلم دار </a:t>
            </a:r>
            <a:r>
              <a:rPr lang="en-US" sz="2000" dirty="0">
                <a:latin typeface="Times New Roman" panose="02020603050405020304" pitchFamily="18" charset="0"/>
                <a:ea typeface="Calibri" panose="020F0502020204030204" pitchFamily="34" charset="0"/>
                <a:cs typeface="Times New Roman" panose="02020603050405020304" pitchFamily="18" charset="0"/>
              </a:rPr>
              <a:t>FFFP</a:t>
            </a:r>
            <a:r>
              <a:rPr lang="en-US" sz="2000" dirty="0">
                <a:latin typeface="Calibri" panose="020F0502020204030204" pitchFamily="34" charset="0"/>
                <a:ea typeface="Calibri" panose="020F0502020204030204" pitchFamily="34" charset="0"/>
                <a:cs typeface="B Zar" panose="00000400000000000000" pitchFamily="2" charset="-78"/>
              </a:rPr>
              <a:t> </a:t>
            </a:r>
            <a:r>
              <a:rPr lang="fa-IR" sz="2000" dirty="0">
                <a:latin typeface="Calibri" panose="020F0502020204030204" pitchFamily="34" charset="0"/>
                <a:ea typeface="Calibri" panose="020F0502020204030204" pitchFamily="34" charset="0"/>
                <a:cs typeface="B Zar" panose="00000400000000000000" pitchFamily="2" charset="-78"/>
              </a:rPr>
              <a:t> با تشکیل یک لایه فیلم بسیار مقاوم بر روی سطح سوخت و در نتیجه افزایش سرعت اطفاء، آتش را خاموش می‌کند. این فیلم لایه نازکی از محلول فوم است که به سرعت روی سطح سوخت هیدروکربن پخش شده و با کاهش کشش سطحی محلول فوم، سطح هیدروکربن را به خوبی پوشش داده و آتش را در مدت کوتاهی خاموش می‌کند.</a:t>
            </a:r>
            <a:br>
              <a:rPr lang="fa-IR" sz="2000" dirty="0">
                <a:latin typeface="Calibri" panose="020F0502020204030204" pitchFamily="34" charset="0"/>
                <a:ea typeface="Calibri" panose="020F0502020204030204" pitchFamily="34" charset="0"/>
                <a:cs typeface="B Zar" panose="00000400000000000000" pitchFamily="2" charset="-78"/>
              </a:rPr>
            </a:br>
            <a:r>
              <a:rPr lang="fa-IR" sz="2000" dirty="0">
                <a:latin typeface="Calibri" panose="020F0502020204030204" pitchFamily="34" charset="0"/>
                <a:ea typeface="Calibri" panose="020F0502020204030204" pitchFamily="34" charset="0"/>
                <a:cs typeface="B Zar" panose="00000400000000000000" pitchFamily="2" charset="-78"/>
              </a:rPr>
              <a:t>خاصیت سیالیت بالای فوم </a:t>
            </a:r>
            <a:r>
              <a:rPr lang="en-US" sz="2000" dirty="0">
                <a:latin typeface="Calibri" panose="020F0502020204030204" pitchFamily="34" charset="0"/>
                <a:ea typeface="Calibri" panose="020F0502020204030204" pitchFamily="34" charset="0"/>
                <a:cs typeface="B Zar" panose="00000400000000000000" pitchFamily="2" charset="-78"/>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AFFF</a:t>
            </a:r>
            <a:r>
              <a:rPr lang="en-US" sz="2000" dirty="0">
                <a:latin typeface="Calibri" panose="020F0502020204030204" pitchFamily="34" charset="0"/>
                <a:ea typeface="Calibri" panose="020F0502020204030204" pitchFamily="34" charset="0"/>
                <a:cs typeface="B Zar" panose="00000400000000000000" pitchFamily="2" charset="-78"/>
              </a:rPr>
              <a:t> </a:t>
            </a:r>
            <a:r>
              <a:rPr lang="fa-IR" sz="2000" dirty="0">
                <a:latin typeface="Calibri" panose="020F0502020204030204" pitchFamily="34" charset="0"/>
                <a:ea typeface="Calibri" panose="020F0502020204030204" pitchFamily="34" charset="0"/>
                <a:cs typeface="B Zar" panose="00000400000000000000" pitchFamily="2" charset="-78"/>
              </a:rPr>
              <a:t>اجازه می‌دهد تا سریعاً پیرامون موانع جریان پیدا کند اما با توجه به ساختار شیمیایی این نوع فوم، پایداری و مقاومت آن در برابر اشتعال مجدد کم می‌باشد.</a:t>
            </a:r>
            <a:br>
              <a:rPr lang="fa-IR" sz="2000" dirty="0">
                <a:latin typeface="Calibri" panose="020F0502020204030204" pitchFamily="34" charset="0"/>
                <a:ea typeface="Calibri" panose="020F0502020204030204" pitchFamily="34" charset="0"/>
                <a:cs typeface="B Zar" panose="00000400000000000000" pitchFamily="2" charset="-78"/>
              </a:rPr>
            </a:br>
            <a:r>
              <a:rPr lang="fa-IR" sz="2000" dirty="0">
                <a:latin typeface="Calibri" panose="020F0502020204030204" pitchFamily="34" charset="0"/>
                <a:ea typeface="Calibri" panose="020F0502020204030204" pitchFamily="34" charset="0"/>
                <a:cs typeface="B Zar" panose="00000400000000000000" pitchFamily="2" charset="-78"/>
              </a:rPr>
              <a:t>فوم های فیلم دار </a:t>
            </a:r>
            <a:r>
              <a:rPr lang="en-US" sz="2000" dirty="0">
                <a:latin typeface="Calibri" panose="020F0502020204030204" pitchFamily="34" charset="0"/>
                <a:ea typeface="Calibri" panose="020F0502020204030204" pitchFamily="34" charset="0"/>
                <a:cs typeface="B Zar" panose="00000400000000000000" pitchFamily="2" charset="-78"/>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AFFF</a:t>
            </a:r>
            <a:r>
              <a:rPr lang="en-US" sz="2000" dirty="0">
                <a:latin typeface="Calibri" panose="020F0502020204030204" pitchFamily="34" charset="0"/>
                <a:ea typeface="Calibri" panose="020F0502020204030204" pitchFamily="34" charset="0"/>
                <a:cs typeface="B Zar" panose="00000400000000000000" pitchFamily="2" charset="-78"/>
              </a:rPr>
              <a:t> </a:t>
            </a:r>
            <a:r>
              <a:rPr lang="fa-IR" sz="2000" dirty="0">
                <a:latin typeface="Calibri" panose="020F0502020204030204" pitchFamily="34" charset="0"/>
                <a:ea typeface="Calibri" panose="020F0502020204030204" pitchFamily="34" charset="0"/>
                <a:cs typeface="B Zar" panose="00000400000000000000" pitchFamily="2" charset="-78"/>
              </a:rPr>
              <a:t>با عامل خاموش کننده پودری سازگار بوده و با آب دریا و آب شیرین نیز قابل استفاده می‌باشند.</a:t>
            </a:r>
            <a:br>
              <a:rPr lang="fa-IR" sz="2000" dirty="0">
                <a:latin typeface="Calibri" panose="020F0502020204030204" pitchFamily="34" charset="0"/>
                <a:ea typeface="Calibri" panose="020F0502020204030204" pitchFamily="34" charset="0"/>
                <a:cs typeface="B Zar" panose="00000400000000000000" pitchFamily="2" charset="-78"/>
              </a:rPr>
            </a:br>
            <a:r>
              <a:rPr lang="fa-IR" sz="2000" dirty="0">
                <a:latin typeface="Calibri" panose="020F0502020204030204" pitchFamily="34" charset="0"/>
                <a:ea typeface="Calibri" panose="020F0502020204030204" pitchFamily="34" charset="0"/>
                <a:cs typeface="B Zar" panose="00000400000000000000" pitchFamily="2" charset="-78"/>
              </a:rPr>
              <a:t>این نوع از فوم ها در آتش سوزی کشتی ها، فرودگاه ها و تأسیسات نفتی مورد استفاده قرار می‌گیرند.</a:t>
            </a:r>
            <a:endParaRPr lang="en-US" sz="2000" dirty="0">
              <a:effectLst/>
              <a:latin typeface="Calibri" panose="020F0502020204030204" pitchFamily="34" charset="0"/>
              <a:ea typeface="Calibri" panose="020F0502020204030204" pitchFamily="34" charset="0"/>
              <a:cs typeface="B Zar"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2"/>
            <a:ext cx="8915399" cy="914556"/>
          </a:xfrm>
        </p:spPr>
        <p:txBody>
          <a:bodyPr anchor="ctr">
            <a:normAutofit/>
          </a:bodyPr>
          <a:lstStyle/>
          <a:p>
            <a:pPr algn="r" rtl="1"/>
            <a:r>
              <a:rPr lang="fa-IR" sz="4000" dirty="0">
                <a:cs typeface="B Titr" panose="00000700000000000000" pitchFamily="2" charset="-78"/>
              </a:rPr>
              <a:t>انواع کف مکانیکی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26</a:t>
            </a:fld>
            <a:endParaRPr lang="en-US"/>
          </a:p>
        </p:txBody>
      </p:sp>
    </p:spTree>
    <p:extLst>
      <p:ext uri="{BB962C8B-B14F-4D97-AF65-F5344CB8AC3E}">
        <p14:creationId xmlns:p14="http://schemas.microsoft.com/office/powerpoint/2010/main" val="272784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516284" y="1195574"/>
            <a:ext cx="10130371" cy="5158927"/>
          </a:xfrm>
        </p:spPr>
        <p:txBody>
          <a:bodyPr anchor="t">
            <a:noAutofit/>
          </a:bodyPr>
          <a:lstStyle/>
          <a:p>
            <a:pPr marR="0" lvl="0" algn="r" rtl="1">
              <a:lnSpc>
                <a:spcPct val="150000"/>
              </a:lnSpc>
              <a:spcBef>
                <a:spcPts val="0"/>
              </a:spcBef>
              <a:spcAft>
                <a:spcPts val="800"/>
              </a:spcAft>
            </a:pPr>
            <a:r>
              <a:rPr lang="fa-IR" sz="1800" dirty="0">
                <a:latin typeface="Calibri" panose="020F0502020204030204" pitchFamily="34" charset="0"/>
                <a:ea typeface="Calibri" panose="020F0502020204030204" pitchFamily="34" charset="0"/>
                <a:cs typeface="B Zar" panose="00000400000000000000" pitchFamily="2" charset="-78"/>
              </a:rPr>
              <a:t>حلالهای قطبی شامل انواع الکل ها مانند متانول و اتانول و کتونها مانند استون دارای ساختار قطبی بوده و محلول در آب هستند. این نوع از حلال ها و همچنین مایعات اشتعال پذیر قطبی تأثیرات مخربی بر روی فوم های معمولی می‌گذارند، به این ترتیب که  آب موجود در فوم به آسانی در حلال های قطبی حل شده و فوم از آب تخلیه می گردد و در نتیجه ساختار و پوشش فوم تخریب شده و حباب کف از بین می رود.</a:t>
            </a:r>
            <a:br>
              <a:rPr lang="fa-IR" sz="1800" dirty="0">
                <a:latin typeface="Calibri" panose="020F0502020204030204" pitchFamily="34" charset="0"/>
                <a:ea typeface="Calibri" panose="020F0502020204030204" pitchFamily="34" charset="0"/>
                <a:cs typeface="B Zar" panose="00000400000000000000" pitchFamily="2" charset="-78"/>
              </a:rPr>
            </a:br>
            <a:r>
              <a:rPr lang="fa-IR" sz="1800" dirty="0">
                <a:latin typeface="Calibri" panose="020F0502020204030204" pitchFamily="34" charset="0"/>
                <a:ea typeface="Calibri" panose="020F0502020204030204" pitchFamily="34" charset="0"/>
                <a:cs typeface="B Zar" panose="00000400000000000000" pitchFamily="2" charset="-78"/>
              </a:rPr>
              <a:t> فوم مناسب برای این گروه از حلال ها و مایعات اشتعال پذیر، فوم های مقاوم در برابر حلال های قطبی با نام های تجاری</a:t>
            </a:r>
            <a:r>
              <a:rPr lang="en-US" sz="1800" dirty="0">
                <a:latin typeface="Calibri" panose="020F0502020204030204" pitchFamily="34" charset="0"/>
                <a:ea typeface="Calibri" panose="020F0502020204030204" pitchFamily="34" charset="0"/>
                <a:cs typeface="B Zar" panose="00000400000000000000" pitchFamily="2" charset="-78"/>
              </a:rPr>
              <a:t> </a:t>
            </a:r>
            <a:r>
              <a:rPr lang="fa-IR" sz="1800" dirty="0">
                <a:latin typeface="Calibri" panose="020F0502020204030204" pitchFamily="34" charset="0"/>
                <a:ea typeface="Calibri" panose="020F0502020204030204" pitchFamily="34" charset="0"/>
                <a:cs typeface="B Zar" panose="00000400000000000000" pitchFamily="2" charset="-78"/>
              </a:rPr>
              <a:t>  </a:t>
            </a:r>
            <a:r>
              <a:rPr lang="en-US" sz="1800" dirty="0">
                <a:latin typeface="Calibri" panose="020F0502020204030204" pitchFamily="34" charset="0"/>
                <a:ea typeface="Calibri" panose="020F0502020204030204" pitchFamily="34" charset="0"/>
                <a:cs typeface="B Zar" panose="00000400000000000000" pitchFamily="2" charset="-78"/>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AR-AFFF</a:t>
            </a:r>
            <a:r>
              <a:rPr lang="en-US" sz="1800" dirty="0">
                <a:latin typeface="Calibri" panose="020F0502020204030204" pitchFamily="34" charset="0"/>
                <a:ea typeface="Calibri" panose="020F0502020204030204" pitchFamily="34" charset="0"/>
                <a:cs typeface="B Zar" panose="00000400000000000000" pitchFamily="2" charset="-78"/>
              </a:rPr>
              <a:t> </a:t>
            </a:r>
            <a:r>
              <a:rPr lang="fa-IR" sz="1800" dirty="0">
                <a:latin typeface="Calibri" panose="020F0502020204030204" pitchFamily="34" charset="0"/>
                <a:ea typeface="Calibri" panose="020F0502020204030204" pitchFamily="34" charset="0"/>
                <a:cs typeface="B Zar" panose="00000400000000000000" pitchFamily="2" charset="-78"/>
              </a:rPr>
              <a:t>و </a:t>
            </a:r>
            <a:r>
              <a:rPr lang="en-US" sz="1800" dirty="0">
                <a:latin typeface="Calibri" panose="020F0502020204030204" pitchFamily="34" charset="0"/>
                <a:ea typeface="Calibri" panose="020F0502020204030204" pitchFamily="34" charset="0"/>
                <a:cs typeface="B Zar" panose="00000400000000000000" pitchFamily="2" charset="-78"/>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AR-FFFP</a:t>
            </a:r>
            <a:r>
              <a:rPr lang="en-US" sz="1800" dirty="0">
                <a:latin typeface="Calibri" panose="020F0502020204030204" pitchFamily="34" charset="0"/>
                <a:ea typeface="Calibri" panose="020F0502020204030204" pitchFamily="34" charset="0"/>
                <a:cs typeface="B Zar" panose="00000400000000000000" pitchFamily="2" charset="-78"/>
              </a:rPr>
              <a:t> </a:t>
            </a:r>
            <a:r>
              <a:rPr lang="fa-IR" sz="1800" dirty="0">
                <a:latin typeface="Calibri" panose="020F0502020204030204" pitchFamily="34" charset="0"/>
                <a:ea typeface="Calibri" panose="020F0502020204030204" pitchFamily="34" charset="0"/>
                <a:cs typeface="B Zar" panose="00000400000000000000" pitchFamily="2" charset="-78"/>
              </a:rPr>
              <a:t> می‌باشد.</a:t>
            </a:r>
            <a:br>
              <a:rPr lang="fa-IR" sz="1800" dirty="0">
                <a:latin typeface="Calibri" panose="020F0502020204030204" pitchFamily="34" charset="0"/>
                <a:ea typeface="Calibri" panose="020F0502020204030204" pitchFamily="34" charset="0"/>
                <a:cs typeface="B Zar" panose="00000400000000000000" pitchFamily="2" charset="-78"/>
              </a:rPr>
            </a:br>
            <a:r>
              <a:rPr lang="fa-IR" sz="1800" dirty="0">
                <a:latin typeface="Calibri" panose="020F0502020204030204" pitchFamily="34" charset="0"/>
                <a:ea typeface="Calibri" panose="020F0502020204030204" pitchFamily="34" charset="0"/>
                <a:cs typeface="B Zar" panose="00000400000000000000" pitchFamily="2" charset="-78"/>
              </a:rPr>
              <a:t>مایع کف فیلم دار مقاوم الکلی </a:t>
            </a:r>
            <a:r>
              <a:rPr lang="en-US" sz="1800" dirty="0">
                <a:latin typeface="Calibri" panose="020F0502020204030204" pitchFamily="34" charset="0"/>
                <a:ea typeface="Calibri" panose="020F0502020204030204" pitchFamily="34" charset="0"/>
                <a:cs typeface="B Zar" panose="00000400000000000000" pitchFamily="2" charset="-78"/>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AR-AFFF</a:t>
            </a:r>
            <a:r>
              <a:rPr lang="en-US" sz="1800" dirty="0">
                <a:latin typeface="Calibri" panose="020F0502020204030204" pitchFamily="34" charset="0"/>
                <a:ea typeface="Calibri" panose="020F0502020204030204" pitchFamily="34" charset="0"/>
                <a:cs typeface="B Zar" panose="00000400000000000000" pitchFamily="2" charset="-78"/>
              </a:rPr>
              <a:t> </a:t>
            </a:r>
            <a:r>
              <a:rPr lang="fa-IR" sz="1800" dirty="0">
                <a:latin typeface="Calibri" panose="020F0502020204030204" pitchFamily="34" charset="0"/>
                <a:ea typeface="Calibri" panose="020F0502020204030204" pitchFamily="34" charset="0"/>
                <a:cs typeface="B Zar" panose="00000400000000000000" pitchFamily="2" charset="-78"/>
              </a:rPr>
              <a:t>دارای نوع خاصی از ترکیبات پلیمری به همراه حلال ها و مواد پایدار کننده می باشند. این نوع فوم در مواجهه با هیدروکربن ها مانند فوم  </a:t>
            </a:r>
            <a:r>
              <a:rPr lang="en-US" sz="1800" dirty="0">
                <a:latin typeface="Calibri" panose="020F0502020204030204" pitchFamily="34" charset="0"/>
                <a:ea typeface="Calibri" panose="020F0502020204030204" pitchFamily="34" charset="0"/>
                <a:cs typeface="B Zar" panose="00000400000000000000" pitchFamily="2" charset="-78"/>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AFFF</a:t>
            </a:r>
            <a:r>
              <a:rPr lang="fa-IR" sz="1800" dirty="0">
                <a:latin typeface="Calibri" panose="020F0502020204030204" pitchFamily="34" charset="0"/>
                <a:ea typeface="Calibri" panose="020F0502020204030204" pitchFamily="34" charset="0"/>
                <a:cs typeface="B Zar" panose="00000400000000000000" pitchFamily="2" charset="-78"/>
              </a:rPr>
              <a:t>معمولی عمل کرده و یک فیلم آبی بر روی سطح هیدروکربن پدید می آورد; اما در مواجهه با حلال های قطبی و پلیمری یک لایه ضخیم پدید می آورد که فوم را از سوخت جدا کرده و مانع از بین رفتن لایه فوم می گردد.</a:t>
            </a:r>
            <a:br>
              <a:rPr lang="fa-IR" sz="1800" dirty="0">
                <a:latin typeface="Calibri" panose="020F0502020204030204" pitchFamily="34" charset="0"/>
                <a:ea typeface="Calibri" panose="020F0502020204030204" pitchFamily="34" charset="0"/>
                <a:cs typeface="B Zar" panose="00000400000000000000" pitchFamily="2" charset="-78"/>
              </a:rPr>
            </a:br>
            <a:r>
              <a:rPr lang="fa-IR" sz="1800" dirty="0">
                <a:latin typeface="Calibri" panose="020F0502020204030204" pitchFamily="34" charset="0"/>
                <a:ea typeface="Calibri" panose="020F0502020204030204" pitchFamily="34" charset="0"/>
                <a:cs typeface="B Zar" panose="00000400000000000000" pitchFamily="2" charset="-78"/>
              </a:rPr>
              <a:t>مایع کف پروتئینی فیلم دار مقاوم الکلی </a:t>
            </a:r>
            <a:r>
              <a:rPr lang="en-US" sz="1800" dirty="0">
                <a:latin typeface="Calibri" panose="020F0502020204030204" pitchFamily="34" charset="0"/>
                <a:ea typeface="Calibri" panose="020F0502020204030204" pitchFamily="34" charset="0"/>
                <a:cs typeface="B Zar" panose="00000400000000000000" pitchFamily="2" charset="-78"/>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AR-FFFP</a:t>
            </a:r>
            <a:r>
              <a:rPr lang="en-US" sz="1800" dirty="0">
                <a:latin typeface="Calibri" panose="020F0502020204030204" pitchFamily="34" charset="0"/>
                <a:ea typeface="Calibri" panose="020F0502020204030204" pitchFamily="34" charset="0"/>
                <a:cs typeface="B Zar" panose="00000400000000000000" pitchFamily="2" charset="-78"/>
              </a:rPr>
              <a:t> </a:t>
            </a:r>
            <a:r>
              <a:rPr lang="fa-IR" sz="1800" dirty="0">
                <a:latin typeface="Calibri" panose="020F0502020204030204" pitchFamily="34" charset="0"/>
                <a:ea typeface="Calibri" panose="020F0502020204030204" pitchFamily="34" charset="0"/>
                <a:cs typeface="B Zar" panose="00000400000000000000" pitchFamily="2" charset="-78"/>
              </a:rPr>
              <a:t>از مخلوط فوم فلوئوروپرتئینی و پلیمر ساخته می شود. این فوم نیز در مواجهه با سوخت های هیدروکربنی مثل یک </a:t>
            </a:r>
            <a:r>
              <a:rPr lang="en-US" sz="1800" dirty="0">
                <a:latin typeface="Calibri" panose="020F0502020204030204" pitchFamily="34" charset="0"/>
                <a:ea typeface="Calibri" panose="020F0502020204030204" pitchFamily="34" charset="0"/>
                <a:cs typeface="B Zar" panose="00000400000000000000" pitchFamily="2" charset="-78"/>
              </a:rPr>
              <a:t> </a:t>
            </a:r>
            <a:r>
              <a:rPr lang="en-US" sz="1800" dirty="0">
                <a:latin typeface="Times New Roman" panose="02020603050405020304" pitchFamily="18" charset="0"/>
                <a:ea typeface="Calibri" panose="020F0502020204030204" pitchFamily="34" charset="0"/>
                <a:cs typeface="Times New Roman" panose="02020603050405020304" pitchFamily="18" charset="0"/>
              </a:rPr>
              <a:t>FFFP</a:t>
            </a:r>
            <a:r>
              <a:rPr lang="en-US" sz="1800" dirty="0">
                <a:latin typeface="Calibri" panose="020F0502020204030204" pitchFamily="34" charset="0"/>
                <a:ea typeface="Calibri" panose="020F0502020204030204" pitchFamily="34" charset="0"/>
                <a:cs typeface="B Zar" panose="00000400000000000000" pitchFamily="2" charset="-78"/>
              </a:rPr>
              <a:t>  </a:t>
            </a:r>
            <a:r>
              <a:rPr lang="fa-IR" sz="1800" dirty="0">
                <a:latin typeface="Calibri" panose="020F0502020204030204" pitchFamily="34" charset="0"/>
                <a:ea typeface="Calibri" panose="020F0502020204030204" pitchFamily="34" charset="0"/>
                <a:cs typeface="B Zar" panose="00000400000000000000" pitchFamily="2" charset="-78"/>
              </a:rPr>
              <a:t>معمولی عمل کرده و یک لایه  آبدار بر روی سطح سوخت هیدروکربن تشکیل می دهد; اما وقتی روی حلال های قطبی (یا سوختهای محلول در آب )به کار می رود، پلیمر یه لایه ضخیم در سطح سوخت پدید می آورد که فوم را از سوخت جدا نموده و مانع تماس فوم با سوخت و از بین رفتن آن می شود. </a:t>
            </a:r>
            <a:endParaRPr lang="en-US" sz="1800" dirty="0">
              <a:effectLst/>
              <a:latin typeface="Calibri" panose="020F0502020204030204" pitchFamily="34" charset="0"/>
              <a:ea typeface="Calibri" panose="020F0502020204030204" pitchFamily="34" charset="0"/>
              <a:cs typeface="B Zar"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انواع کف مکانیکی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27</a:t>
            </a:fld>
            <a:endParaRPr lang="en-US"/>
          </a:p>
        </p:txBody>
      </p:sp>
    </p:spTree>
    <p:extLst>
      <p:ext uri="{BB962C8B-B14F-4D97-AF65-F5344CB8AC3E}">
        <p14:creationId xmlns:p14="http://schemas.microsoft.com/office/powerpoint/2010/main" val="45862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انواع کف مکانیکی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28</a:t>
            </a:fld>
            <a:endParaRPr lang="en-US"/>
          </a:p>
        </p:txBody>
      </p:sp>
      <p:pic>
        <p:nvPicPr>
          <p:cNvPr id="4" name="Picture 2">
            <a:extLst>
              <a:ext uri="{FF2B5EF4-FFF2-40B4-BE49-F238E27FC236}">
                <a16:creationId xmlns:a16="http://schemas.microsoft.com/office/drawing/2014/main" id="{AE839C89-4D7E-5935-BA7F-0ADDB0B18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966" y="2960007"/>
            <a:ext cx="4905865" cy="35041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586A03B-CD2D-3B6E-8606-BE1E4354C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255" y="1202106"/>
            <a:ext cx="2305050" cy="4581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F557A515-3465-6AF5-801C-FCC3CD3DE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695" y="487407"/>
            <a:ext cx="2254792" cy="300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61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انواع کف مکانیکی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29</a:t>
            </a:fld>
            <a:endParaRPr lang="en-US"/>
          </a:p>
        </p:txBody>
      </p:sp>
      <p:pic>
        <p:nvPicPr>
          <p:cNvPr id="9" name="Picture 10">
            <a:extLst>
              <a:ext uri="{FF2B5EF4-FFF2-40B4-BE49-F238E27FC236}">
                <a16:creationId xmlns:a16="http://schemas.microsoft.com/office/drawing/2014/main" id="{A93B61DA-E95B-6227-C8BF-0146BE09D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579" y="281018"/>
            <a:ext cx="4973421" cy="4575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B0F83DE-D17B-32CC-6C7F-BA776234A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596" y="2621602"/>
            <a:ext cx="3553321" cy="3610479"/>
          </a:xfrm>
          <a:prstGeom prst="rect">
            <a:avLst/>
          </a:prstGeom>
        </p:spPr>
      </p:pic>
    </p:spTree>
    <p:extLst>
      <p:ext uri="{BB962C8B-B14F-4D97-AF65-F5344CB8AC3E}">
        <p14:creationId xmlns:p14="http://schemas.microsoft.com/office/powerpoint/2010/main" val="153881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2744789" y="1589114"/>
            <a:ext cx="8915399" cy="3845379"/>
          </a:xfrm>
        </p:spPr>
        <p:txBody>
          <a:bodyPr anchor="t">
            <a:noAutofit/>
          </a:bodyPr>
          <a:lstStyle/>
          <a:p>
            <a:pPr algn="r" rtl="1">
              <a:lnSpc>
                <a:spcPct val="150000"/>
              </a:lnSpc>
            </a:pPr>
            <a:r>
              <a:rPr lang="fa-IR" sz="2000" dirty="0">
                <a:cs typeface="B Zar" panose="00000400000000000000" pitchFamily="2" charset="-78"/>
              </a:rPr>
              <a:t>• آیین نامه پیشگیری و مبارزه با آتش سوزی کارگاه ها (مصوب 1391) </a:t>
            </a:r>
            <a:br>
              <a:rPr lang="fa-IR" sz="2000" dirty="0">
                <a:cs typeface="B Zar" panose="00000400000000000000" pitchFamily="2" charset="-78"/>
              </a:rPr>
            </a:br>
            <a:r>
              <a:rPr lang="fa-IR" sz="2000" dirty="0">
                <a:cs typeface="B Zar" panose="00000400000000000000" pitchFamily="2" charset="-78"/>
              </a:rPr>
              <a:t>• مبحث سوم ساختمان (حفاظت ساختمان ها در برابر حریق) </a:t>
            </a:r>
            <a:endParaRPr lang="en-US" sz="2000" dirty="0">
              <a:cs typeface="B Zar"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الزامات قانونی سیستم های اطفاء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a:t>
            </a:fld>
            <a:endParaRPr lang="en-US"/>
          </a:p>
        </p:txBody>
      </p:sp>
    </p:spTree>
    <p:extLst>
      <p:ext uri="{BB962C8B-B14F-4D97-AF65-F5344CB8AC3E}">
        <p14:creationId xmlns:p14="http://schemas.microsoft.com/office/powerpoint/2010/main" val="43694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869-A864-43E3-BF79-65307D208E8F}"/>
              </a:ext>
            </a:extLst>
          </p:cNvPr>
          <p:cNvSpPr>
            <a:spLocks noGrp="1"/>
          </p:cNvSpPr>
          <p:nvPr>
            <p:ph type="ctrTitle"/>
          </p:nvPr>
        </p:nvSpPr>
        <p:spPr>
          <a:xfrm>
            <a:off x="1516284" y="2999772"/>
            <a:ext cx="10130371" cy="3343155"/>
          </a:xfrm>
        </p:spPr>
        <p:txBody>
          <a:bodyPr anchor="t">
            <a:noAutofit/>
          </a:bodyPr>
          <a:lstStyle/>
          <a:p>
            <a:pPr lvl="0">
              <a:spcBef>
                <a:spcPts val="0"/>
              </a:spcBef>
              <a:spcAft>
                <a:spcPts val="800"/>
              </a:spcAft>
            </a:pPr>
            <a:r>
              <a:rPr lang="en-US" sz="2000" dirty="0">
                <a:latin typeface="Calibri" panose="020F0502020204030204" pitchFamily="34" charset="0"/>
                <a:ea typeface="Calibri" panose="020F0502020204030204" pitchFamily="34" charset="0"/>
                <a:cs typeface="B Zar" panose="00000400000000000000" pitchFamily="2" charset="-78"/>
              </a:rPr>
              <a:t>Dry chemicals fall into three general categories: sodium bicarbonate–based, potassium-based, and multipurpose. Sodium bicarbonate–based and potassium-based dry chemicals work well on Class B and C fires and are categorized as regular or ordinary dry chemicals. Similar to baking soda, sodium bicarbonate is one of the oldest and most widely used dry chemical agents that is effective on grease fires related to cooking.</a:t>
            </a:r>
            <a:br>
              <a:rPr lang="en-US" sz="2000" dirty="0">
                <a:latin typeface="Calibri" panose="020F0502020204030204" pitchFamily="34" charset="0"/>
                <a:ea typeface="Calibri" panose="020F0502020204030204" pitchFamily="34" charset="0"/>
                <a:cs typeface="B Zar" panose="00000400000000000000" pitchFamily="2" charset="-78"/>
              </a:rPr>
            </a:br>
            <a:r>
              <a:rPr lang="en-US" sz="2000" dirty="0">
                <a:latin typeface="Calibri" panose="020F0502020204030204" pitchFamily="34" charset="0"/>
                <a:ea typeface="Calibri" panose="020F0502020204030204" pitchFamily="34" charset="0"/>
                <a:cs typeface="B Zar" panose="00000400000000000000" pitchFamily="2" charset="-78"/>
              </a:rPr>
              <a:t>Potassium bicarbonate, potassium chloride, and urea-based potassium bicarbonate are similar to sodium bicarbonate but are much more effective because lesser amounts of these products provide much more fire extinguishing capabilities. Potassium bicarbonate is the color purple to differentiate it from other dry chemicals and is commonly known as Purple K. Ammonium phosphate is a multipurpose dry chemical that works very well on Class A, B, and C fires and is yellow to differentiate it from other dry chemicals.</a:t>
            </a:r>
            <a:endParaRPr lang="en-US" sz="2000" dirty="0">
              <a:effectLst/>
              <a:latin typeface="Calibri" panose="020F0502020204030204" pitchFamily="34" charset="0"/>
              <a:ea typeface="Calibri" panose="020F0502020204030204" pitchFamily="34" charset="0"/>
              <a:cs typeface="B Zar"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پودرهای شیمیایی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30</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2010613"/>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r>
              <a:rPr lang="en-US" sz="2000" dirty="0">
                <a:latin typeface="Calibri" panose="020F0502020204030204" pitchFamily="34" charset="0"/>
                <a:ea typeface="Calibri" panose="020F0502020204030204" pitchFamily="34" charset="0"/>
                <a:cs typeface="B Zar" panose="00000400000000000000" pitchFamily="2" charset="-78"/>
              </a:rPr>
              <a:t>Chemical Powder</a:t>
            </a:r>
            <a:r>
              <a:rPr lang="fa-IR" sz="2000" dirty="0">
                <a:latin typeface="Calibri" panose="020F0502020204030204" pitchFamily="34" charset="0"/>
                <a:ea typeface="Calibri" panose="020F0502020204030204" pitchFamily="34" charset="0"/>
                <a:cs typeface="B Zar" panose="00000400000000000000" pitchFamily="2" charset="-78"/>
              </a:rPr>
              <a:t>: استفاده از پودر بعضی از مواد شیمیایی نظیر بی کربنات سدیم، بی کربنات پتاسیم جهت تشکیل یک لایه حفاظتی بین اکسیژن و ماده سوختی به منظور خفه کردن حریق کاربرد دارد. برای اطفاء گروه های </a:t>
            </a:r>
            <a:r>
              <a:rPr lang="en-US" sz="2000" dirty="0">
                <a:latin typeface="Calibri" panose="020F0502020204030204" pitchFamily="34" charset="0"/>
                <a:ea typeface="Calibri" panose="020F0502020204030204" pitchFamily="34" charset="0"/>
                <a:cs typeface="B Zar" panose="00000400000000000000" pitchFamily="2" charset="-78"/>
              </a:rPr>
              <a:t>A</a:t>
            </a:r>
            <a:r>
              <a:rPr lang="fa-IR" sz="2000" dirty="0">
                <a:latin typeface="Calibri" panose="020F0502020204030204" pitchFamily="34" charset="0"/>
                <a:ea typeface="Calibri" panose="020F0502020204030204" pitchFamily="34" charset="0"/>
                <a:cs typeface="B Zar" panose="00000400000000000000" pitchFamily="2" charset="-78"/>
              </a:rPr>
              <a:t>، </a:t>
            </a:r>
            <a:r>
              <a:rPr lang="en-US" sz="2000" dirty="0">
                <a:latin typeface="Calibri" panose="020F0502020204030204" pitchFamily="34" charset="0"/>
                <a:ea typeface="Calibri" panose="020F0502020204030204" pitchFamily="34" charset="0"/>
                <a:cs typeface="B Zar" panose="00000400000000000000" pitchFamily="2" charset="-78"/>
              </a:rPr>
              <a:t>B</a:t>
            </a:r>
            <a:r>
              <a:rPr lang="fa-IR" sz="2000" dirty="0">
                <a:latin typeface="Calibri" panose="020F0502020204030204" pitchFamily="34" charset="0"/>
                <a:ea typeface="Calibri" panose="020F0502020204030204" pitchFamily="34" charset="0"/>
                <a:cs typeface="B Zar" panose="00000400000000000000" pitchFamily="2" charset="-78"/>
              </a:rPr>
              <a:t> و </a:t>
            </a:r>
            <a:r>
              <a:rPr lang="en-US" sz="2000" dirty="0">
                <a:latin typeface="Calibri" panose="020F0502020204030204" pitchFamily="34" charset="0"/>
                <a:ea typeface="Calibri" panose="020F0502020204030204" pitchFamily="34" charset="0"/>
                <a:cs typeface="B Zar" panose="00000400000000000000" pitchFamily="2" charset="-78"/>
              </a:rPr>
              <a:t>C</a:t>
            </a:r>
            <a:r>
              <a:rPr lang="fa-IR" sz="2000" dirty="0">
                <a:latin typeface="Calibri" panose="020F0502020204030204" pitchFamily="34" charset="0"/>
                <a:ea typeface="Calibri" panose="020F0502020204030204" pitchFamily="34" charset="0"/>
                <a:cs typeface="B Zar" panose="00000400000000000000" pitchFamily="2" charset="-78"/>
              </a:rPr>
              <a:t> مناسب می باشد. </a:t>
            </a:r>
            <a:br>
              <a:rPr lang="fa-IR" sz="2000" dirty="0">
                <a:latin typeface="Calibri" panose="020F0502020204030204" pitchFamily="34" charset="0"/>
                <a:ea typeface="Calibri" panose="020F0502020204030204" pitchFamily="34" charset="0"/>
                <a:cs typeface="B Zar" panose="00000400000000000000" pitchFamily="2" charset="-78"/>
              </a:rPr>
            </a:br>
            <a:r>
              <a:rPr lang="fa-IR" sz="2000" dirty="0">
                <a:latin typeface="Calibri" panose="020F0502020204030204" pitchFamily="34" charset="0"/>
                <a:ea typeface="Calibri" panose="020F0502020204030204" pitchFamily="34" charset="0"/>
                <a:cs typeface="B Zar" panose="00000400000000000000" pitchFamily="2" charset="-78"/>
              </a:rPr>
              <a:t>این نوع مواد با مایعات قابل اشتعال واکنش پذیر نبوده، هادی جریان برق نیستند همچنین در حریق ها تجزیه نشده و تولید مواد خطرناک شیمیایی نمی کنند. البته این نوع مواد با پودر خشک </a:t>
            </a:r>
            <a:r>
              <a:rPr lang="en-US" sz="2000" dirty="0">
                <a:latin typeface="Calibri" panose="020F0502020204030204" pitchFamily="34" charset="0"/>
                <a:ea typeface="Calibri" panose="020F0502020204030204" pitchFamily="34" charset="0"/>
                <a:cs typeface="B Zar" panose="00000400000000000000" pitchFamily="2" charset="-78"/>
              </a:rPr>
              <a:t>DRY Powder </a:t>
            </a:r>
            <a:r>
              <a:rPr lang="fa-IR" sz="2000" dirty="0">
                <a:latin typeface="Calibri" panose="020F0502020204030204" pitchFamily="34" charset="0"/>
                <a:ea typeface="Calibri" panose="020F0502020204030204" pitchFamily="34" charset="0"/>
                <a:cs typeface="B Zar" panose="00000400000000000000" pitchFamily="2" charset="-78"/>
              </a:rPr>
              <a:t> که برای اطفاء گروه </a:t>
            </a:r>
            <a:r>
              <a:rPr lang="en-US" sz="2000" dirty="0">
                <a:latin typeface="Calibri" panose="020F0502020204030204" pitchFamily="34" charset="0"/>
                <a:ea typeface="Calibri" panose="020F0502020204030204" pitchFamily="34" charset="0"/>
                <a:cs typeface="B Zar" panose="00000400000000000000" pitchFamily="2" charset="-78"/>
              </a:rPr>
              <a:t>D</a:t>
            </a:r>
            <a:r>
              <a:rPr lang="fa-IR" sz="2000" dirty="0">
                <a:latin typeface="Calibri" panose="020F0502020204030204" pitchFamily="34" charset="0"/>
                <a:ea typeface="Calibri" panose="020F0502020204030204" pitchFamily="34" charset="0"/>
                <a:cs typeface="B Zar" panose="00000400000000000000" pitchFamily="2" charset="-78"/>
              </a:rPr>
              <a:t> مناسب است نبایستی اشتباه گرفت. </a:t>
            </a:r>
            <a:br>
              <a:rPr lang="fa-IR" sz="2000" dirty="0">
                <a:latin typeface="Calibri" panose="020F0502020204030204" pitchFamily="34" charset="0"/>
                <a:ea typeface="Calibri" panose="020F0502020204030204" pitchFamily="34" charset="0"/>
                <a:cs typeface="B Zar" panose="00000400000000000000" pitchFamily="2" charset="-78"/>
              </a:rPr>
            </a:br>
            <a:endParaRPr lang="en-US" sz="2000" dirty="0">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2337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پودرهای شیمیایی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31</a:t>
            </a:fld>
            <a:endParaRPr lang="en-US"/>
          </a:p>
        </p:txBody>
      </p:sp>
      <p:pic>
        <p:nvPicPr>
          <p:cNvPr id="3074" name="Picture 2" descr="http://www.atashbas.com/userfiles1/image/NANOEX.png"/>
          <p:cNvPicPr>
            <a:picLocks noChangeAspect="1" noChangeArrowheads="1"/>
          </p:cNvPicPr>
          <p:nvPr/>
        </p:nvPicPr>
        <p:blipFill rotWithShape="1">
          <a:blip r:embed="rId2">
            <a:extLst>
              <a:ext uri="{28A0092B-C50C-407E-A947-70E740481C1C}">
                <a14:useLocalDpi xmlns:a14="http://schemas.microsoft.com/office/drawing/2010/main" val="0"/>
              </a:ext>
            </a:extLst>
          </a:blip>
          <a:srcRect l="15454" t="9780" r="9079" b="39668"/>
          <a:stretch/>
        </p:blipFill>
        <p:spPr bwMode="auto">
          <a:xfrm>
            <a:off x="829975" y="1056677"/>
            <a:ext cx="11084233" cy="525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7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پودر خشک</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32</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r>
              <a:rPr lang="fa-IR" sz="2000" dirty="0">
                <a:latin typeface="Calibri" panose="020F0502020204030204" pitchFamily="34" charset="0"/>
                <a:ea typeface="Calibri" panose="020F0502020204030204" pitchFamily="34" charset="0"/>
                <a:cs typeface="B Zar" panose="00000400000000000000" pitchFamily="2" charset="-78"/>
              </a:rPr>
              <a:t>این پودر برای خاموش کردن حریق فلزات قابل اشتعال مانند سدیم، پتاسیم، منیزیم و مانند آن بکار می رود. نحوه اطفاء به وسیله جلوگیری از رسیدن اکسیژن و قطع واکنش های زنجیره ای است. </a:t>
            </a:r>
          </a:p>
          <a:p>
            <a:pPr algn="r" rtl="1">
              <a:lnSpc>
                <a:spcPct val="150000"/>
              </a:lnSpc>
              <a:spcBef>
                <a:spcPts val="0"/>
              </a:spcBef>
              <a:spcAft>
                <a:spcPts val="800"/>
              </a:spcAft>
            </a:pPr>
            <a:r>
              <a:rPr lang="fa-IR" sz="2000" dirty="0">
                <a:latin typeface="Calibri" panose="020F0502020204030204" pitchFamily="34" charset="0"/>
                <a:ea typeface="Calibri" panose="020F0502020204030204" pitchFamily="34" charset="0"/>
                <a:cs typeface="B Zar" panose="00000400000000000000" pitchFamily="2" charset="-78"/>
              </a:rPr>
              <a:t>انواع:</a:t>
            </a:r>
          </a:p>
          <a:p>
            <a:pPr algn="r" rtl="1">
              <a:lnSpc>
                <a:spcPct val="150000"/>
              </a:lnSpc>
              <a:spcBef>
                <a:spcPts val="0"/>
              </a:spcBef>
              <a:spcAft>
                <a:spcPts val="800"/>
              </a:spcAft>
            </a:pPr>
            <a:r>
              <a:rPr lang="en-US" sz="2000" dirty="0">
                <a:latin typeface="Calibri" panose="020F0502020204030204" pitchFamily="34" charset="0"/>
                <a:ea typeface="Calibri" panose="020F0502020204030204" pitchFamily="34" charset="0"/>
                <a:cs typeface="B Zar" panose="00000400000000000000" pitchFamily="2" charset="-78"/>
              </a:rPr>
              <a:t>S</a:t>
            </a:r>
            <a:r>
              <a:rPr lang="fa-IR" sz="2000" dirty="0">
                <a:latin typeface="Calibri" panose="020F0502020204030204" pitchFamily="34" charset="0"/>
                <a:ea typeface="Calibri" panose="020F0502020204030204" pitchFamily="34" charset="0"/>
                <a:cs typeface="B Zar" panose="00000400000000000000" pitchFamily="2" charset="-78"/>
              </a:rPr>
              <a:t>: شامل مخلوط کلرورسدیم، کلرورپتاسیم و کلرور باریم است که پس از پاشیدن بر روی فلز پوسته ضخیمی را روی فلز آتشین تشکیل می دهد. این نوع با اسامی تجاری مانند </a:t>
            </a:r>
            <a:r>
              <a:rPr lang="en-US" sz="2000" dirty="0">
                <a:latin typeface="Calibri" panose="020F0502020204030204" pitchFamily="34" charset="0"/>
                <a:ea typeface="Calibri" panose="020F0502020204030204" pitchFamily="34" charset="0"/>
                <a:cs typeface="B Zar" panose="00000400000000000000" pitchFamily="2" charset="-78"/>
              </a:rPr>
              <a:t>TEC</a:t>
            </a:r>
            <a:r>
              <a:rPr lang="fa-IR" sz="2000" dirty="0">
                <a:latin typeface="Calibri" panose="020F0502020204030204" pitchFamily="34" charset="0"/>
                <a:ea typeface="Calibri" panose="020F0502020204030204" pitchFamily="34" charset="0"/>
                <a:cs typeface="B Zar" panose="00000400000000000000" pitchFamily="2" charset="-78"/>
              </a:rPr>
              <a:t> عرضه می شود. </a:t>
            </a:r>
          </a:p>
          <a:p>
            <a:pPr algn="r" rtl="1">
              <a:lnSpc>
                <a:spcPct val="150000"/>
              </a:lnSpc>
              <a:spcBef>
                <a:spcPts val="0"/>
              </a:spcBef>
              <a:spcAft>
                <a:spcPts val="800"/>
              </a:spcAft>
            </a:pPr>
            <a:r>
              <a:rPr lang="en-US" sz="2000" dirty="0">
                <a:latin typeface="Calibri" panose="020F0502020204030204" pitchFamily="34" charset="0"/>
                <a:ea typeface="Calibri" panose="020F0502020204030204" pitchFamily="34" charset="0"/>
                <a:cs typeface="B Zar" panose="00000400000000000000" pitchFamily="2" charset="-78"/>
              </a:rPr>
              <a:t>C</a:t>
            </a:r>
            <a:r>
              <a:rPr lang="fa-IR" sz="2000" dirty="0">
                <a:latin typeface="Calibri" panose="020F0502020204030204" pitchFamily="34" charset="0"/>
                <a:ea typeface="Calibri" panose="020F0502020204030204" pitchFamily="34" charset="0"/>
                <a:cs typeface="B Zar" panose="00000400000000000000" pitchFamily="2" charset="-78"/>
              </a:rPr>
              <a:t>: مخلوط گرانتی، کلرور سدیم، گل خشک و خون خشک شده حیوانات است و با نام های تجاری </a:t>
            </a:r>
            <a:r>
              <a:rPr lang="en-US" sz="2000" dirty="0">
                <a:latin typeface="Calibri" panose="020F0502020204030204" pitchFamily="34" charset="0"/>
                <a:ea typeface="Calibri" panose="020F0502020204030204" pitchFamily="34" charset="0"/>
                <a:cs typeface="B Zar" panose="00000400000000000000" pitchFamily="2" charset="-78"/>
              </a:rPr>
              <a:t>DX</a:t>
            </a:r>
            <a:r>
              <a:rPr lang="fa-IR" sz="2000" dirty="0">
                <a:latin typeface="Calibri" panose="020F0502020204030204" pitchFamily="34" charset="0"/>
                <a:ea typeface="Calibri" panose="020F0502020204030204" pitchFamily="34" charset="0"/>
                <a:cs typeface="B Zar" panose="00000400000000000000" pitchFamily="2" charset="-78"/>
              </a:rPr>
              <a:t> و آلومایت عرضه می شود و برای جلوگیری از کلوخه شدن مواد دیگری نیز به آن اضافه می شود. </a:t>
            </a:r>
          </a:p>
          <a:p>
            <a:pPr algn="r" rtl="1">
              <a:lnSpc>
                <a:spcPct val="150000"/>
              </a:lnSpc>
              <a:spcBef>
                <a:spcPts val="0"/>
              </a:spcBef>
              <a:spcAft>
                <a:spcPts val="800"/>
              </a:spcAft>
            </a:pPr>
            <a:r>
              <a:rPr lang="fa-IR" sz="2000" dirty="0">
                <a:latin typeface="Calibri" panose="020F0502020204030204" pitchFamily="34" charset="0"/>
                <a:ea typeface="Calibri" panose="020F0502020204030204" pitchFamily="34" charset="0"/>
                <a:cs typeface="B Zar" panose="00000400000000000000" pitchFamily="2" charset="-78"/>
              </a:rPr>
              <a:t>پودر خالص: گرافیت، تالک، نمک، </a:t>
            </a:r>
            <a:r>
              <a:rPr lang="en-US" sz="2000" dirty="0">
                <a:latin typeface="Calibri" panose="020F0502020204030204" pitchFamily="34" charset="0"/>
                <a:ea typeface="Calibri" panose="020F0502020204030204" pitchFamily="34" charset="0"/>
                <a:cs typeface="B Zar" panose="00000400000000000000" pitchFamily="2" charset="-78"/>
              </a:rPr>
              <a:t>Na2CO3</a:t>
            </a:r>
            <a:r>
              <a:rPr lang="fa-IR" sz="2000" dirty="0">
                <a:latin typeface="Calibri" panose="020F0502020204030204" pitchFamily="34" charset="0"/>
                <a:ea typeface="Calibri" panose="020F0502020204030204" pitchFamily="34" charset="0"/>
                <a:cs typeface="B Zar" panose="00000400000000000000" pitchFamily="2" charset="-78"/>
              </a:rPr>
              <a:t> (سودا اش) می باشد. </a:t>
            </a:r>
          </a:p>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Tree>
    <p:extLst>
      <p:ext uri="{BB962C8B-B14F-4D97-AF65-F5344CB8AC3E}">
        <p14:creationId xmlns:p14="http://schemas.microsoft.com/office/powerpoint/2010/main" val="3535847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پودر تر شیمیایی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33</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2025571" y="1195575"/>
            <a:ext cx="9621084" cy="4307398"/>
          </a:xfrm>
          <a:prstGeom prst="rect">
            <a:avLst/>
          </a:prstGeom>
        </p:spPr>
        <p:txBody>
          <a:bodyPr wrap="square">
            <a:spAutoFit/>
          </a:bodyPr>
          <a:lstStyle/>
          <a:p>
            <a:pPr algn="just">
              <a:lnSpc>
                <a:spcPct val="200000"/>
              </a:lnSpc>
            </a:pPr>
            <a:r>
              <a:rPr lang="en-US" sz="2000" dirty="0">
                <a:latin typeface="Times New Roman" panose="02020603050405020304" pitchFamily="18" charset="0"/>
                <a:cs typeface="Times New Roman" panose="02020603050405020304" pitchFamily="18" charset="0"/>
              </a:rPr>
              <a:t>Wet chemical agents are the primary and most effective agents used for Class K fires. These water-based solutions mix with potassium carbonate, potassium acetate, potassium citrate, and, in some instances, a mixture of these agents and other additives. </a:t>
            </a:r>
            <a:endParaRPr lang="fa-IR" sz="2000" dirty="0">
              <a:latin typeface="Times New Roman" panose="02020603050405020304" pitchFamily="18" charset="0"/>
              <a:cs typeface="Times New Roman" panose="02020603050405020304" pitchFamily="18" charset="0"/>
            </a:endParaRPr>
          </a:p>
          <a:p>
            <a:pPr algn="just">
              <a:lnSpc>
                <a:spcPct val="200000"/>
              </a:lnSpc>
            </a:pPr>
            <a:r>
              <a:rPr lang="en-US" sz="2000" dirty="0">
                <a:latin typeface="Times New Roman" panose="02020603050405020304" pitchFamily="18" charset="0"/>
                <a:cs typeface="Times New Roman" panose="02020603050405020304" pitchFamily="18" charset="0"/>
              </a:rPr>
              <a:t> These agents react with the fat in the cooking medium or food and develop a soapy foam blanket (saponification) on the surface of the material to smother, cool, and extinguish the fire. Liquid in the extinguishing agent cools the cooking media adequately to help maintain the foam blanket.</a:t>
            </a:r>
          </a:p>
        </p:txBody>
      </p:sp>
    </p:spTree>
    <p:extLst>
      <p:ext uri="{BB962C8B-B14F-4D97-AF65-F5344CB8AC3E}">
        <p14:creationId xmlns:p14="http://schemas.microsoft.com/office/powerpoint/2010/main" val="1802710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دی اکسید کربن</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34</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2025571" y="1195575"/>
            <a:ext cx="9621084" cy="4401205"/>
          </a:xfrm>
          <a:prstGeom prst="rect">
            <a:avLst/>
          </a:prstGeom>
        </p:spPr>
        <p:txBody>
          <a:bodyPr wrap="square">
            <a:spAutoFit/>
          </a:bodyPr>
          <a:lstStyle/>
          <a:p>
            <a:pPr algn="just" rtl="1">
              <a:lnSpc>
                <a:spcPct val="200000"/>
              </a:lnSpc>
            </a:pPr>
            <a:r>
              <a:rPr lang="fa-IR" sz="2000" dirty="0">
                <a:latin typeface="Times New Roman" panose="02020603050405020304" pitchFamily="18" charset="0"/>
                <a:cs typeface="B Zar" panose="00000400000000000000" pitchFamily="2" charset="-78"/>
              </a:rPr>
              <a:t>دی اکسید کربن گازی است غیرقابل احتراريال بی بو، غیر سمی و سنگین تر از هوا که دارای چگالی 1/5 بوده و هادی الکتریسته نیست. مکانیست عمل آن برای اطفاء حریق به سه حالت: خله کردن، رقیق کردن اکسیژن هوا و سرد کردن آتش است. </a:t>
            </a:r>
          </a:p>
          <a:p>
            <a:pPr algn="just" rtl="1">
              <a:lnSpc>
                <a:spcPct val="200000"/>
              </a:lnSpc>
            </a:pPr>
            <a:r>
              <a:rPr lang="fa-IR" sz="2000" dirty="0">
                <a:latin typeface="Times New Roman" panose="02020603050405020304" pitchFamily="18" charset="0"/>
                <a:cs typeface="B Zar" panose="00000400000000000000" pitchFamily="2" charset="-78"/>
              </a:rPr>
              <a:t>دی اکسید کربن هنگام تبدیل فاز به ازا یک کیلوگرم مایع، به 0/5 مترمکعب گاز افزایش حجم پیدا می کند. این گاز در مواقعی که ماده سوختی قادر به تولید اکسیژن برای ادامه حریق است کاربرد موثری ندارد. </a:t>
            </a:r>
          </a:p>
          <a:p>
            <a:pPr algn="just" rtl="1">
              <a:lnSpc>
                <a:spcPct val="200000"/>
              </a:lnSpc>
            </a:pPr>
            <a:r>
              <a:rPr lang="fa-IR" sz="2000" dirty="0">
                <a:latin typeface="Times New Roman" panose="02020603050405020304" pitchFamily="18" charset="0"/>
                <a:cs typeface="B Zar" panose="00000400000000000000" pitchFamily="2" charset="-78"/>
              </a:rPr>
              <a:t>دی اکسید کربن برای حریق های الکتریکی و الکترونیکی بسیار مناسب است. </a:t>
            </a:r>
          </a:p>
          <a:p>
            <a:pPr algn="just" rtl="1">
              <a:lnSpc>
                <a:spcPct val="200000"/>
              </a:lnSpc>
            </a:pPr>
            <a:r>
              <a:rPr lang="fa-IR" sz="2000" dirty="0">
                <a:latin typeface="Times New Roman" panose="02020603050405020304" pitchFamily="18" charset="0"/>
                <a:cs typeface="B Zar" panose="00000400000000000000" pitchFamily="2" charset="-78"/>
              </a:rPr>
              <a:t>برای هر متر مکعبت از فضای محدوده حریق بایستی حداقل 0/68 کیلوگرم مایع دی اکسید کربن در نظر گرفته شود . این عدد تا 1/5 متر مکعب نیز می تواند افزایش یاید. </a:t>
            </a:r>
            <a:endParaRPr lang="en-US" sz="2000" dirty="0">
              <a:latin typeface="Times New Roman" panose="02020603050405020304" pitchFamily="18" charset="0"/>
              <a:cs typeface="B Zar" panose="00000400000000000000" pitchFamily="2" charset="-78"/>
            </a:endParaRPr>
          </a:p>
        </p:txBody>
      </p:sp>
    </p:spTree>
    <p:extLst>
      <p:ext uri="{BB962C8B-B14F-4D97-AF65-F5344CB8AC3E}">
        <p14:creationId xmlns:p14="http://schemas.microsoft.com/office/powerpoint/2010/main" val="2326166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هالن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35</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2025571" y="1195575"/>
            <a:ext cx="9621084" cy="4401205"/>
          </a:xfrm>
          <a:prstGeom prst="rect">
            <a:avLst/>
          </a:prstGeom>
        </p:spPr>
        <p:txBody>
          <a:bodyPr wrap="square">
            <a:spAutoFit/>
          </a:bodyPr>
          <a:lstStyle/>
          <a:p>
            <a:pPr algn="just" rtl="1">
              <a:lnSpc>
                <a:spcPct val="200000"/>
              </a:lnSpc>
            </a:pPr>
            <a:r>
              <a:rPr lang="fa-IR" sz="2000" dirty="0">
                <a:latin typeface="Times New Roman" panose="02020603050405020304" pitchFamily="18" charset="0"/>
                <a:cs typeface="B Zar" panose="00000400000000000000" pitchFamily="2" charset="-78"/>
              </a:rPr>
              <a:t>مواد هالوژنه از مشتقات </a:t>
            </a:r>
            <a:r>
              <a:rPr lang="en-US" sz="2000" dirty="0">
                <a:latin typeface="Times New Roman" panose="02020603050405020304" pitchFamily="18" charset="0"/>
                <a:cs typeface="B Zar" panose="00000400000000000000" pitchFamily="2" charset="-78"/>
              </a:rPr>
              <a:t>CH4</a:t>
            </a:r>
            <a:r>
              <a:rPr lang="fa-IR" sz="2000" dirty="0">
                <a:latin typeface="Times New Roman" panose="02020603050405020304" pitchFamily="18" charset="0"/>
                <a:cs typeface="B Zar" panose="00000400000000000000" pitchFamily="2" charset="-78"/>
              </a:rPr>
              <a:t> یا </a:t>
            </a:r>
            <a:r>
              <a:rPr lang="en-US" sz="2000" dirty="0">
                <a:latin typeface="Times New Roman" panose="02020603050405020304" pitchFamily="18" charset="0"/>
                <a:cs typeface="B Zar" panose="00000400000000000000" pitchFamily="2" charset="-78"/>
              </a:rPr>
              <a:t>C2H6</a:t>
            </a:r>
            <a:r>
              <a:rPr lang="fa-IR" sz="2000" dirty="0">
                <a:latin typeface="Times New Roman" panose="02020603050405020304" pitchFamily="18" charset="0"/>
                <a:cs typeface="B Zar" panose="00000400000000000000" pitchFamily="2" charset="-78"/>
              </a:rPr>
              <a:t> می باشد که به جای یک یا چند هیدروژن یک یا چند عنصر هالوژنه مانند فلوئر، برم، کلر و یا ید جایگزین شده است. این ترکیبات اثر بهتری در اطفاء حریق نسبت به دی اکسید کربن دارند اما بخاطر اثر مخرب بر لایه ازن دارای محدودیت استفاده می باشند. (قدرت 3 برابری بعلت توان افزایش حجم سه برابری نسبت به دی اکسید کربن)</a:t>
            </a:r>
          </a:p>
          <a:p>
            <a:pPr algn="just" rtl="1">
              <a:lnSpc>
                <a:spcPct val="200000"/>
              </a:lnSpc>
            </a:pPr>
            <a:r>
              <a:rPr lang="fa-IR" sz="2000" dirty="0">
                <a:latin typeface="Times New Roman" panose="02020603050405020304" pitchFamily="18" charset="0"/>
                <a:cs typeface="B Zar" panose="00000400000000000000" pitchFamily="2" charset="-78"/>
              </a:rPr>
              <a:t>سری جدید این ترکیبات که اثر مخرب کمتری بر روی محیط زیست دارند اخیراً جایگزین شده اند. </a:t>
            </a:r>
          </a:p>
          <a:p>
            <a:pPr algn="just" rtl="1">
              <a:lnSpc>
                <a:spcPct val="200000"/>
              </a:lnSpc>
            </a:pPr>
            <a:r>
              <a:rPr lang="en-US" sz="2000" dirty="0">
                <a:latin typeface="Times New Roman" panose="02020603050405020304" pitchFamily="18" charset="0"/>
                <a:cs typeface="B Zar" panose="00000400000000000000" pitchFamily="2" charset="-78"/>
              </a:rPr>
              <a:t>HFC-227(EA)</a:t>
            </a:r>
            <a:r>
              <a:rPr lang="fa-IR" sz="2000" dirty="0">
                <a:latin typeface="Times New Roman" panose="02020603050405020304" pitchFamily="18" charset="0"/>
                <a:cs typeface="B Zar" panose="00000400000000000000" pitchFamily="2" charset="-78"/>
              </a:rPr>
              <a:t> با فرمول </a:t>
            </a:r>
            <a:r>
              <a:rPr lang="en-US" sz="2000" dirty="0">
                <a:latin typeface="Times New Roman" panose="02020603050405020304" pitchFamily="18" charset="0"/>
                <a:cs typeface="B Zar" panose="00000400000000000000" pitchFamily="2" charset="-78"/>
              </a:rPr>
              <a:t>CF3CHFCF3</a:t>
            </a:r>
          </a:p>
          <a:p>
            <a:pPr algn="just" rtl="1">
              <a:lnSpc>
                <a:spcPct val="200000"/>
              </a:lnSpc>
            </a:pPr>
            <a:r>
              <a:rPr lang="en-US" sz="2000" dirty="0">
                <a:latin typeface="Times New Roman" panose="02020603050405020304" pitchFamily="18" charset="0"/>
                <a:cs typeface="B Zar" panose="00000400000000000000" pitchFamily="2" charset="-78"/>
              </a:rPr>
              <a:t>FM200</a:t>
            </a:r>
            <a:r>
              <a:rPr lang="fa-IR" sz="2000" dirty="0">
                <a:latin typeface="Times New Roman" panose="02020603050405020304" pitchFamily="18" charset="0"/>
                <a:cs typeface="B Zar" panose="00000400000000000000" pitchFamily="2" charset="-78"/>
              </a:rPr>
              <a:t> با فرمول </a:t>
            </a:r>
            <a:r>
              <a:rPr lang="en-US" sz="2000" dirty="0">
                <a:latin typeface="Times New Roman" panose="02020603050405020304" pitchFamily="18" charset="0"/>
                <a:cs typeface="B Zar" panose="00000400000000000000" pitchFamily="2" charset="-78"/>
              </a:rPr>
              <a:t>CF3CHCH3</a:t>
            </a:r>
          </a:p>
          <a:p>
            <a:pPr algn="just" rtl="1">
              <a:lnSpc>
                <a:spcPct val="200000"/>
              </a:lnSpc>
            </a:pPr>
            <a:r>
              <a:rPr lang="fa-IR" sz="2000" dirty="0">
                <a:latin typeface="Times New Roman" panose="02020603050405020304" pitchFamily="18" charset="0"/>
                <a:cs typeface="B Zar" panose="00000400000000000000" pitchFamily="2" charset="-78"/>
              </a:rPr>
              <a:t>گازهای بی اثر مانند هلیم، نیتروژن و آرگون</a:t>
            </a:r>
          </a:p>
        </p:txBody>
      </p:sp>
    </p:spTree>
    <p:extLst>
      <p:ext uri="{BB962C8B-B14F-4D97-AF65-F5344CB8AC3E}">
        <p14:creationId xmlns:p14="http://schemas.microsoft.com/office/powerpoint/2010/main" val="3501119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281018"/>
            <a:ext cx="8915399" cy="914556"/>
          </a:xfrm>
        </p:spPr>
        <p:txBody>
          <a:bodyPr anchor="ctr">
            <a:normAutofit/>
          </a:bodyPr>
          <a:lstStyle/>
          <a:p>
            <a:pPr algn="r" rtl="1"/>
            <a:r>
              <a:rPr lang="fa-IR" sz="4000" dirty="0">
                <a:cs typeface="B Titr" panose="00000700000000000000" pitchFamily="2" charset="-78"/>
              </a:rPr>
              <a:t>جعبه های آتش نشانی </a:t>
            </a:r>
            <a:r>
              <a:rPr lang="en-US" sz="4000" dirty="0">
                <a:cs typeface="B Titr" panose="00000700000000000000" pitchFamily="2" charset="-78"/>
              </a:rPr>
              <a:t>(STAND PIPE)</a:t>
            </a: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36</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pic>
        <p:nvPicPr>
          <p:cNvPr id="7" name="Picture 6">
            <a:extLst>
              <a:ext uri="{FF2B5EF4-FFF2-40B4-BE49-F238E27FC236}">
                <a16:creationId xmlns:a16="http://schemas.microsoft.com/office/drawing/2014/main" id="{97FF2D58-9CF7-C319-B26B-B688E14FF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587" y="1136221"/>
            <a:ext cx="6238467" cy="5440761"/>
          </a:xfrm>
          <a:prstGeom prst="rect">
            <a:avLst/>
          </a:prstGeom>
        </p:spPr>
      </p:pic>
      <p:pic>
        <p:nvPicPr>
          <p:cNvPr id="5122" name="Picture 2" descr="ME444 ENGINEERING PIPING SYSTEM DESIGN - ppt video online download">
            <a:extLst>
              <a:ext uri="{FF2B5EF4-FFF2-40B4-BE49-F238E27FC236}">
                <a16:creationId xmlns:a16="http://schemas.microsoft.com/office/drawing/2014/main" id="{19802838-B924-B578-4EA7-4CCB6D807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95" y="1136221"/>
            <a:ext cx="4333016" cy="324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72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03306" y="74603"/>
            <a:ext cx="8915399" cy="914556"/>
          </a:xfrm>
        </p:spPr>
        <p:txBody>
          <a:bodyPr anchor="ctr">
            <a:normAutofit/>
          </a:bodyPr>
          <a:lstStyle/>
          <a:p>
            <a:pPr algn="r" rtl="1"/>
            <a:r>
              <a:rPr lang="fa-IR" sz="4000" dirty="0">
                <a:cs typeface="B Titr" panose="00000700000000000000" pitchFamily="2" charset="-78"/>
              </a:rPr>
              <a:t>اسپرینکلرها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37</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2039104" y="820832"/>
            <a:ext cx="9621084" cy="3708708"/>
          </a:xfrm>
          <a:prstGeom prst="rect">
            <a:avLst/>
          </a:prstGeom>
        </p:spPr>
        <p:txBody>
          <a:bodyPr wrap="square">
            <a:spAutoFit/>
          </a:bodyPr>
          <a:lstStyle/>
          <a:p>
            <a:pPr algn="just" rtl="1">
              <a:lnSpc>
                <a:spcPct val="200000"/>
              </a:lnSpc>
            </a:pPr>
            <a:r>
              <a:rPr lang="fa-IR" sz="2000" dirty="0">
                <a:latin typeface="Times New Roman" panose="02020603050405020304" pitchFamily="18" charset="0"/>
                <a:cs typeface="B Zar" panose="00000400000000000000" pitchFamily="2" charset="-78"/>
              </a:rPr>
              <a:t>انواع اسپرینکلرها: (بر اساس زمان عملکرد) </a:t>
            </a:r>
          </a:p>
          <a:p>
            <a:pPr marL="457200" indent="-457200" algn="just" rtl="1">
              <a:lnSpc>
                <a:spcPct val="200000"/>
              </a:lnSpc>
              <a:buAutoNum type="arabicParenR"/>
            </a:pPr>
            <a:r>
              <a:rPr lang="fa-IR" sz="2000" dirty="0">
                <a:latin typeface="Times New Roman" panose="02020603050405020304" pitchFamily="18" charset="0"/>
                <a:cs typeface="B Zar" panose="00000400000000000000" pitchFamily="2" charset="-78"/>
              </a:rPr>
              <a:t>واکنش استاندارد </a:t>
            </a:r>
            <a:r>
              <a:rPr lang="en-US" sz="2000" dirty="0">
                <a:latin typeface="Times New Roman" panose="02020603050405020304" pitchFamily="18" charset="0"/>
                <a:cs typeface="B Zar" panose="00000400000000000000" pitchFamily="2" charset="-78"/>
              </a:rPr>
              <a:t> Response Time Index(RTI)&gt; 80 (</a:t>
            </a:r>
            <a:r>
              <a:rPr lang="en-US" sz="2000" dirty="0" err="1">
                <a:latin typeface="Times New Roman" panose="02020603050405020304" pitchFamily="18" charset="0"/>
                <a:cs typeface="B Zar" panose="00000400000000000000" pitchFamily="2" charset="-78"/>
              </a:rPr>
              <a:t>ms</a:t>
            </a:r>
            <a:r>
              <a:rPr lang="en-US" sz="2000" dirty="0">
                <a:latin typeface="Times New Roman" panose="02020603050405020304" pitchFamily="18" charset="0"/>
                <a:cs typeface="B Zar" panose="00000400000000000000" pitchFamily="2" charset="-78"/>
              </a:rPr>
              <a:t>) ½</a:t>
            </a:r>
            <a:r>
              <a:rPr lang="fa-IR" sz="2000" dirty="0">
                <a:latin typeface="Times New Roman" panose="02020603050405020304" pitchFamily="18" charset="0"/>
                <a:cs typeface="B Zar" panose="00000400000000000000" pitchFamily="2" charset="-78"/>
              </a:rPr>
              <a:t>زمان عمل بیش از 30 ثاینه </a:t>
            </a:r>
          </a:p>
          <a:p>
            <a:pPr marL="457200" indent="-457200" algn="just" rtl="1">
              <a:lnSpc>
                <a:spcPct val="200000"/>
              </a:lnSpc>
              <a:buAutoNum type="arabicParenR"/>
            </a:pPr>
            <a:r>
              <a:rPr lang="fa-IR" sz="2000" dirty="0">
                <a:latin typeface="Times New Roman" panose="02020603050405020304" pitchFamily="18" charset="0"/>
                <a:cs typeface="B Zar" panose="00000400000000000000" pitchFamily="2" charset="-78"/>
              </a:rPr>
              <a:t>واکنش سریع </a:t>
            </a:r>
            <a:r>
              <a:rPr lang="en-US" sz="2000" dirty="0">
                <a:latin typeface="Times New Roman" panose="02020603050405020304" pitchFamily="18" charset="0"/>
                <a:cs typeface="B Zar" panose="00000400000000000000" pitchFamily="2" charset="-78"/>
              </a:rPr>
              <a:t>RTI &lt;50 (</a:t>
            </a:r>
            <a:r>
              <a:rPr lang="en-US" sz="2000" dirty="0" err="1">
                <a:latin typeface="Times New Roman" panose="02020603050405020304" pitchFamily="18" charset="0"/>
                <a:cs typeface="B Zar" panose="00000400000000000000" pitchFamily="2" charset="-78"/>
              </a:rPr>
              <a:t>ms</a:t>
            </a:r>
            <a:r>
              <a:rPr lang="en-US" sz="2000" dirty="0">
                <a:latin typeface="Times New Roman" panose="02020603050405020304" pitchFamily="18" charset="0"/>
                <a:cs typeface="B Zar" panose="00000400000000000000" pitchFamily="2" charset="-78"/>
              </a:rPr>
              <a:t>) ½</a:t>
            </a:r>
            <a:r>
              <a:rPr lang="fa-IR" sz="2000" dirty="0">
                <a:latin typeface="Times New Roman" panose="02020603050405020304" pitchFamily="18" charset="0"/>
                <a:cs typeface="B Zar" panose="00000400000000000000" pitchFamily="2" charset="-78"/>
              </a:rPr>
              <a:t> زمان عمل 11 ثانیه و کمتر </a:t>
            </a:r>
          </a:p>
          <a:p>
            <a:pPr algn="just" rtl="1">
              <a:lnSpc>
                <a:spcPct val="200000"/>
              </a:lnSpc>
            </a:pPr>
            <a:r>
              <a:rPr lang="fa-IR" sz="2000" dirty="0">
                <a:latin typeface="Times New Roman" panose="02020603050405020304" pitchFamily="18" charset="0"/>
                <a:cs typeface="B Zar" panose="00000400000000000000" pitchFamily="2" charset="-78"/>
              </a:rPr>
              <a:t>انواع اسپرینکلرها: (بر اساس دمای عملکرد) </a:t>
            </a:r>
            <a:endParaRPr lang="en-US" sz="2000" dirty="0">
              <a:latin typeface="Times New Roman" panose="02020603050405020304" pitchFamily="18" charset="0"/>
              <a:cs typeface="B Zar" panose="00000400000000000000" pitchFamily="2" charset="-78"/>
            </a:endParaRPr>
          </a:p>
          <a:p>
            <a:pPr algn="just" rtl="1">
              <a:lnSpc>
                <a:spcPct val="200000"/>
              </a:lnSpc>
            </a:pPr>
            <a:endParaRPr lang="fa-IR" sz="2000" dirty="0">
              <a:latin typeface="Times New Roman" panose="02020603050405020304" pitchFamily="18" charset="0"/>
              <a:cs typeface="B Zar" panose="00000400000000000000" pitchFamily="2" charset="-78"/>
            </a:endParaRPr>
          </a:p>
          <a:p>
            <a:pPr algn="just" rtl="1">
              <a:lnSpc>
                <a:spcPct val="200000"/>
              </a:lnSpc>
            </a:pPr>
            <a:endParaRPr lang="fa-IR" sz="2000" dirty="0">
              <a:latin typeface="Times New Roman" panose="02020603050405020304" pitchFamily="18" charset="0"/>
              <a:cs typeface="B Zar" panose="00000400000000000000" pitchFamily="2" charset="-78"/>
            </a:endParaRPr>
          </a:p>
        </p:txBody>
      </p:sp>
      <p:pic>
        <p:nvPicPr>
          <p:cNvPr id="1026" name="Picture 2">
            <a:extLst>
              <a:ext uri="{FF2B5EF4-FFF2-40B4-BE49-F238E27FC236}">
                <a16:creationId xmlns:a16="http://schemas.microsoft.com/office/drawing/2014/main" id="{DC89CD31-AE3D-B1D4-ADF4-9138E71FC8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4423" r="507" b="9367"/>
          <a:stretch/>
        </p:blipFill>
        <p:spPr bwMode="auto">
          <a:xfrm>
            <a:off x="1475099" y="2707843"/>
            <a:ext cx="6663984" cy="403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68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166779"/>
            <a:ext cx="8915399" cy="914556"/>
          </a:xfrm>
        </p:spPr>
        <p:txBody>
          <a:bodyPr anchor="ctr">
            <a:normAutofit/>
          </a:bodyPr>
          <a:lstStyle/>
          <a:p>
            <a:pPr algn="r" rtl="1"/>
            <a:r>
              <a:rPr lang="fa-IR" sz="4000" dirty="0">
                <a:cs typeface="B Titr" panose="00000700000000000000" pitchFamily="2" charset="-78"/>
              </a:rPr>
              <a:t>اسپرینکلرها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38</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1923326" y="989159"/>
            <a:ext cx="9621084" cy="2400657"/>
          </a:xfrm>
          <a:prstGeom prst="rect">
            <a:avLst/>
          </a:prstGeom>
        </p:spPr>
        <p:txBody>
          <a:bodyPr wrap="square">
            <a:spAutoFit/>
          </a:bodyPr>
          <a:lstStyle/>
          <a:p>
            <a:pPr algn="just">
              <a:lnSpc>
                <a:spcPct val="150000"/>
              </a:lnSpc>
            </a:pPr>
            <a:r>
              <a:rPr lang="en-US" sz="2000" dirty="0">
                <a:latin typeface="Times New Roman" panose="02020603050405020304" pitchFamily="18" charset="0"/>
                <a:cs typeface="B Zar" panose="00000400000000000000" pitchFamily="2" charset="-78"/>
              </a:rPr>
              <a:t>1) CMSA (Control Mode Specific Application) </a:t>
            </a:r>
          </a:p>
          <a:p>
            <a:pPr algn="just" rtl="1">
              <a:lnSpc>
                <a:spcPct val="150000"/>
              </a:lnSpc>
            </a:pPr>
            <a:r>
              <a:rPr lang="fa-IR" sz="2000" dirty="0">
                <a:latin typeface="Times New Roman" panose="02020603050405020304" pitchFamily="18" charset="0"/>
                <a:cs typeface="B Zar" panose="00000400000000000000" pitchFamily="2" charset="-78"/>
              </a:rPr>
              <a:t>سایز قطرات بزرگتری تولید می کند. در محل هایی که احتمال آتش سوزی بزرگ وجود دارد و بایستی به قلب آتش نفوذ کند استفاده می شود. </a:t>
            </a:r>
          </a:p>
          <a:p>
            <a:pPr algn="just">
              <a:lnSpc>
                <a:spcPct val="150000"/>
              </a:lnSpc>
            </a:pPr>
            <a:r>
              <a:rPr lang="en-US" sz="2000" dirty="0">
                <a:latin typeface="Times New Roman" panose="02020603050405020304" pitchFamily="18" charset="0"/>
                <a:cs typeface="B Zar" panose="00000400000000000000" pitchFamily="2" charset="-78"/>
              </a:rPr>
              <a:t>2) ESFR (Early Suppression Fast-Response)</a:t>
            </a:r>
          </a:p>
          <a:p>
            <a:pPr algn="just" rtl="1">
              <a:lnSpc>
                <a:spcPct val="150000"/>
              </a:lnSpc>
            </a:pPr>
            <a:r>
              <a:rPr lang="fa-IR" sz="2000" dirty="0">
                <a:latin typeface="Times New Roman" panose="02020603050405020304" pitchFamily="18" charset="0"/>
                <a:cs typeface="B Zar" panose="00000400000000000000" pitchFamily="2" charset="-78"/>
              </a:rPr>
              <a:t>اطفاء آتش سوزی های بزرگ و جهت اطفاء حریق استفاده می شود. </a:t>
            </a:r>
          </a:p>
        </p:txBody>
      </p:sp>
      <p:pic>
        <p:nvPicPr>
          <p:cNvPr id="4" name="Picture 3">
            <a:extLst>
              <a:ext uri="{FF2B5EF4-FFF2-40B4-BE49-F238E27FC236}">
                <a16:creationId xmlns:a16="http://schemas.microsoft.com/office/drawing/2014/main" id="{A93E3A7B-6B2D-E4B1-71B1-740E4B9EB9B1}"/>
              </a:ext>
            </a:extLst>
          </p:cNvPr>
          <p:cNvPicPr>
            <a:picLocks noChangeAspect="1"/>
          </p:cNvPicPr>
          <p:nvPr/>
        </p:nvPicPr>
        <p:blipFill rotWithShape="1">
          <a:blip r:embed="rId2">
            <a:extLst>
              <a:ext uri="{28A0092B-C50C-407E-A947-70E740481C1C}">
                <a14:useLocalDpi xmlns:a14="http://schemas.microsoft.com/office/drawing/2010/main" val="0"/>
              </a:ext>
            </a:extLst>
          </a:blip>
          <a:srcRect l="6043" r="3520" b="4964"/>
          <a:stretch/>
        </p:blipFill>
        <p:spPr>
          <a:xfrm>
            <a:off x="2074146" y="3336890"/>
            <a:ext cx="8043707" cy="3354331"/>
          </a:xfrm>
          <a:prstGeom prst="rect">
            <a:avLst/>
          </a:prstGeom>
        </p:spPr>
      </p:pic>
    </p:spTree>
    <p:extLst>
      <p:ext uri="{BB962C8B-B14F-4D97-AF65-F5344CB8AC3E}">
        <p14:creationId xmlns:p14="http://schemas.microsoft.com/office/powerpoint/2010/main" val="1178886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166779"/>
            <a:ext cx="8915399" cy="914556"/>
          </a:xfrm>
        </p:spPr>
        <p:txBody>
          <a:bodyPr anchor="ctr">
            <a:normAutofit/>
          </a:bodyPr>
          <a:lstStyle/>
          <a:p>
            <a:pPr algn="r" rtl="1"/>
            <a:r>
              <a:rPr lang="fa-IR" sz="4000" dirty="0">
                <a:cs typeface="B Titr" panose="00000700000000000000" pitchFamily="2" charset="-78"/>
              </a:rPr>
              <a:t>فواصل اسپرینکلرها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39</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1923326" y="989159"/>
            <a:ext cx="9621084" cy="5170646"/>
          </a:xfrm>
          <a:prstGeom prst="rect">
            <a:avLst/>
          </a:prstGeom>
        </p:spPr>
        <p:txBody>
          <a:bodyPr wrap="square">
            <a:spAutoFit/>
          </a:bodyPr>
          <a:lstStyle/>
          <a:p>
            <a:pPr algn="just" rtl="1">
              <a:lnSpc>
                <a:spcPct val="150000"/>
              </a:lnSpc>
            </a:pPr>
            <a:r>
              <a:rPr lang="fa-IR" sz="2000" b="1" u="sng" dirty="0">
                <a:latin typeface="Times New Roman" panose="02020603050405020304" pitchFamily="18" charset="0"/>
                <a:cs typeface="B Zar" panose="00000400000000000000" pitchFamily="2" charset="-78"/>
              </a:rPr>
              <a:t>سطح پوشش افشانه ها بر اساس ارزیابی خطر </a:t>
            </a:r>
          </a:p>
          <a:p>
            <a:pPr algn="just" rtl="1">
              <a:lnSpc>
                <a:spcPct val="150000"/>
              </a:lnSpc>
            </a:pPr>
            <a:r>
              <a:rPr lang="fa-IR" sz="2000" dirty="0">
                <a:latin typeface="Times New Roman" panose="02020603050405020304" pitchFamily="18" charset="0"/>
                <a:cs typeface="B Zar" panose="00000400000000000000" pitchFamily="2" charset="-78"/>
              </a:rPr>
              <a:t>- کم خطر: 18/5 متر مربع (20 هم می شود) </a:t>
            </a:r>
          </a:p>
          <a:p>
            <a:pPr algn="just" rtl="1">
              <a:lnSpc>
                <a:spcPct val="150000"/>
              </a:lnSpc>
            </a:pPr>
            <a:r>
              <a:rPr lang="fa-IR" sz="2000" dirty="0">
                <a:latin typeface="Times New Roman" panose="02020603050405020304" pitchFamily="18" charset="0"/>
                <a:cs typeface="B Zar" panose="00000400000000000000" pitchFamily="2" charset="-78"/>
              </a:rPr>
              <a:t>- میان خطر: 9/5 تا 12 متر مربع</a:t>
            </a:r>
          </a:p>
          <a:p>
            <a:pPr algn="just" rtl="1">
              <a:lnSpc>
                <a:spcPct val="150000"/>
              </a:lnSpc>
            </a:pPr>
            <a:r>
              <a:rPr lang="fa-IR" sz="2000" dirty="0">
                <a:latin typeface="Times New Roman" panose="02020603050405020304" pitchFamily="18" charset="0"/>
                <a:cs typeface="B Zar" panose="00000400000000000000" pitchFamily="2" charset="-78"/>
              </a:rPr>
              <a:t>- پر خطر: 8/5 متر مربع (9 هم می شود) </a:t>
            </a:r>
          </a:p>
          <a:p>
            <a:pPr algn="just" rtl="1">
              <a:lnSpc>
                <a:spcPct val="150000"/>
              </a:lnSpc>
            </a:pPr>
            <a:r>
              <a:rPr lang="fa-IR" sz="2000" b="1" u="sng" dirty="0">
                <a:latin typeface="Times New Roman" panose="02020603050405020304" pitchFamily="18" charset="0"/>
                <a:cs typeface="B Zar" panose="00000400000000000000" pitchFamily="2" charset="-78"/>
              </a:rPr>
              <a:t>فواصل: </a:t>
            </a:r>
          </a:p>
          <a:p>
            <a:pPr algn="just" rtl="1">
              <a:lnSpc>
                <a:spcPct val="150000"/>
              </a:lnSpc>
            </a:pPr>
            <a:r>
              <a:rPr lang="fa-IR" sz="2000" dirty="0">
                <a:latin typeface="Times New Roman" panose="02020603050405020304" pitchFamily="18" charset="0"/>
                <a:cs typeface="B Zar" panose="00000400000000000000" pitchFamily="2" charset="-78"/>
              </a:rPr>
              <a:t>حداقل فاصله اسپرینکلرها: 180 سانتی متر  </a:t>
            </a:r>
            <a:r>
              <a:rPr lang="en-US" sz="2000" dirty="0">
                <a:latin typeface="Times New Roman" panose="02020603050405020304" pitchFamily="18" charset="0"/>
                <a:cs typeface="B Zar" panose="00000400000000000000" pitchFamily="2" charset="-78"/>
              </a:rPr>
              <a:t>(cold soldering) </a:t>
            </a:r>
            <a:endParaRPr lang="fa-IR" sz="2000" dirty="0">
              <a:latin typeface="Times New Roman" panose="02020603050405020304" pitchFamily="18" charset="0"/>
              <a:cs typeface="B Zar" panose="00000400000000000000" pitchFamily="2" charset="-78"/>
            </a:endParaRPr>
          </a:p>
          <a:p>
            <a:pPr algn="just" rtl="1">
              <a:lnSpc>
                <a:spcPct val="150000"/>
              </a:lnSpc>
            </a:pPr>
            <a:r>
              <a:rPr lang="fa-IR" sz="2000" dirty="0">
                <a:latin typeface="Times New Roman" panose="02020603050405020304" pitchFamily="18" charset="0"/>
                <a:cs typeface="B Zar" panose="00000400000000000000" pitchFamily="2" charset="-78"/>
              </a:rPr>
              <a:t>حداکثر فاصله اسپرینکلرها: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محیط های کم خطر و میان خطر 460 سانتی متر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محیط های پر خطر و انبارهای توده بلند 370 سانتی متر </a:t>
            </a:r>
          </a:p>
          <a:p>
            <a:pPr algn="just" rtl="1">
              <a:lnSpc>
                <a:spcPct val="150000"/>
              </a:lnSpc>
            </a:pPr>
            <a:r>
              <a:rPr lang="fa-IR" sz="2000" dirty="0">
                <a:latin typeface="Times New Roman" panose="02020603050405020304" pitchFamily="18" charset="0"/>
                <a:cs typeface="B Zar" panose="00000400000000000000" pitchFamily="2" charset="-78"/>
              </a:rPr>
              <a:t>حداکثر فاصله اسپرینکلرها از دیوار (نصف بیشترین فاصله مجاز) حداقل فاصله ن10 سانتی متر</a:t>
            </a:r>
          </a:p>
          <a:p>
            <a:pPr algn="just" rtl="1">
              <a:lnSpc>
                <a:spcPct val="150000"/>
              </a:lnSpc>
            </a:pPr>
            <a:r>
              <a:rPr lang="fa-IR" sz="2000" dirty="0">
                <a:latin typeface="Times New Roman" panose="02020603050405020304" pitchFamily="18" charset="0"/>
                <a:cs typeface="B Zar" panose="00000400000000000000" pitchFamily="2" charset="-78"/>
              </a:rPr>
              <a:t>فاصله تا سقف (نزدیک ترین فاصله به سقف) (حداقل 25 میلی متر / حداکثر 300 میلی متر ) 1 اینچ تا 12 اینچ  </a:t>
            </a:r>
          </a:p>
        </p:txBody>
      </p:sp>
    </p:spTree>
    <p:extLst>
      <p:ext uri="{BB962C8B-B14F-4D97-AF65-F5344CB8AC3E}">
        <p14:creationId xmlns:p14="http://schemas.microsoft.com/office/powerpoint/2010/main" val="379107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جایگاه سیستم های اعلام و اطفاء حریق </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a:t>
            </a:fld>
            <a:endParaRPr lang="en-US"/>
          </a:p>
        </p:txBody>
      </p:sp>
      <p:pic>
        <p:nvPicPr>
          <p:cNvPr id="4" name="Picture 2" descr="layers of protection analysis (lopa), process hazards analysis techniques |  The Safety Master">
            <a:extLst>
              <a:ext uri="{FF2B5EF4-FFF2-40B4-BE49-F238E27FC236}">
                <a16:creationId xmlns:a16="http://schemas.microsoft.com/office/drawing/2014/main" id="{844BEDCC-0B5F-5F64-0961-846927D0A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99" y="1542940"/>
            <a:ext cx="5230601" cy="48846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PA (layer Of Protection Analysis) - EUC Engineering">
            <a:extLst>
              <a:ext uri="{FF2B5EF4-FFF2-40B4-BE49-F238E27FC236}">
                <a16:creationId xmlns:a16="http://schemas.microsoft.com/office/drawing/2014/main" id="{46D696A0-D791-5E65-6D53-F8F68CA8D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118" y="1931534"/>
            <a:ext cx="5260077" cy="416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127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آبدهی اسپرینکلرها </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40</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2039104" y="764024"/>
            <a:ext cx="9621084" cy="6093976"/>
          </a:xfrm>
          <a:prstGeom prst="rect">
            <a:avLst/>
          </a:prstGeom>
        </p:spPr>
        <p:txBody>
          <a:bodyPr wrap="square">
            <a:spAutoFit/>
          </a:bodyPr>
          <a:lstStyle/>
          <a:p>
            <a:pPr algn="just" rtl="1">
              <a:lnSpc>
                <a:spcPct val="150000"/>
              </a:lnSpc>
            </a:pPr>
            <a:r>
              <a:rPr lang="fa-IR" sz="2000" b="1" u="sng" dirty="0">
                <a:latin typeface="Times New Roman" panose="02020603050405020304" pitchFamily="18" charset="0"/>
                <a:cs typeface="B Zar" panose="00000400000000000000" pitchFamily="2" charset="-78"/>
              </a:rPr>
              <a:t>میزان آب برای هر اسپرینکلر</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کم خطر</a:t>
            </a:r>
            <a:r>
              <a:rPr lang="en-US" sz="2000" dirty="0">
                <a:latin typeface="Times New Roman" panose="02020603050405020304" pitchFamily="18" charset="0"/>
                <a:cs typeface="B Zar" panose="00000400000000000000" pitchFamily="2" charset="-78"/>
              </a:rPr>
              <a:t>:</a:t>
            </a:r>
            <a:r>
              <a:rPr lang="fa-IR" sz="2000" dirty="0">
                <a:latin typeface="Times New Roman" panose="02020603050405020304" pitchFamily="18" charset="0"/>
                <a:cs typeface="B Zar" panose="00000400000000000000" pitchFamily="2" charset="-78"/>
              </a:rPr>
              <a:t> </a:t>
            </a:r>
            <a:r>
              <a:rPr lang="en-US" sz="2000" dirty="0">
                <a:latin typeface="Times New Roman" panose="02020603050405020304" pitchFamily="18" charset="0"/>
                <a:cs typeface="B Zar" panose="00000400000000000000" pitchFamily="2" charset="-78"/>
              </a:rPr>
              <a:t>0.1 </a:t>
            </a:r>
            <a:r>
              <a:rPr lang="en-US" sz="2000" dirty="0" err="1">
                <a:latin typeface="Times New Roman" panose="02020603050405020304" pitchFamily="18" charset="0"/>
                <a:cs typeface="B Zar" panose="00000400000000000000" pitchFamily="2" charset="-78"/>
              </a:rPr>
              <a:t>gpm</a:t>
            </a:r>
            <a:r>
              <a:rPr lang="en-US" sz="2000" dirty="0">
                <a:latin typeface="Times New Roman" panose="02020603050405020304" pitchFamily="18" charset="0"/>
                <a:cs typeface="B Zar" panose="00000400000000000000" pitchFamily="2" charset="-78"/>
              </a:rPr>
              <a:t>/ft</a:t>
            </a:r>
            <a:r>
              <a:rPr lang="en-US" sz="2000" baseline="30000" dirty="0">
                <a:latin typeface="Times New Roman" panose="02020603050405020304" pitchFamily="18" charset="0"/>
                <a:cs typeface="B Zar" panose="00000400000000000000" pitchFamily="2" charset="-78"/>
              </a:rPr>
              <a:t>2</a:t>
            </a:r>
            <a:r>
              <a:rPr lang="fa-IR" sz="2000" baseline="30000" dirty="0">
                <a:latin typeface="Times New Roman" panose="02020603050405020304" pitchFamily="18" charset="0"/>
                <a:cs typeface="B Zar" panose="00000400000000000000" pitchFamily="2" charset="-78"/>
              </a:rPr>
              <a:t> </a:t>
            </a:r>
            <a:r>
              <a:rPr lang="fa-IR" sz="2000" dirty="0">
                <a:latin typeface="Times New Roman" panose="02020603050405020304" pitchFamily="18" charset="0"/>
                <a:cs typeface="B Zar" panose="00000400000000000000" pitchFamily="2" charset="-78"/>
              </a:rPr>
              <a:t>(براساس آیین نامه 0/15 می باشد.)</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میان خطر گروه یک: </a:t>
            </a:r>
            <a:r>
              <a:rPr lang="en-US" sz="2000" dirty="0">
                <a:latin typeface="Times New Roman" panose="02020603050405020304" pitchFamily="18" charset="0"/>
                <a:cs typeface="B Zar" panose="00000400000000000000" pitchFamily="2" charset="-78"/>
              </a:rPr>
              <a:t>0.15 </a:t>
            </a:r>
            <a:r>
              <a:rPr lang="en-US" sz="2000" dirty="0" err="1">
                <a:latin typeface="Times New Roman" panose="02020603050405020304" pitchFamily="18" charset="0"/>
                <a:cs typeface="B Zar" panose="00000400000000000000" pitchFamily="2" charset="-78"/>
              </a:rPr>
              <a:t>gpm</a:t>
            </a:r>
            <a:r>
              <a:rPr lang="en-US" sz="2000" dirty="0">
                <a:latin typeface="Times New Roman" panose="02020603050405020304" pitchFamily="18" charset="0"/>
                <a:cs typeface="B Zar" panose="00000400000000000000" pitchFamily="2" charset="-78"/>
              </a:rPr>
              <a:t>/ft</a:t>
            </a:r>
            <a:r>
              <a:rPr lang="en-US" sz="2000" baseline="30000" dirty="0">
                <a:latin typeface="Times New Roman" panose="02020603050405020304" pitchFamily="18" charset="0"/>
                <a:cs typeface="B Zar" panose="00000400000000000000" pitchFamily="2" charset="-78"/>
              </a:rPr>
              <a:t>2</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میان خطر گروه دو: </a:t>
            </a:r>
            <a:r>
              <a:rPr lang="en-US" sz="2000" dirty="0">
                <a:latin typeface="Times New Roman" panose="02020603050405020304" pitchFamily="18" charset="0"/>
                <a:cs typeface="B Zar" panose="00000400000000000000" pitchFamily="2" charset="-78"/>
              </a:rPr>
              <a:t>0.2 </a:t>
            </a:r>
            <a:r>
              <a:rPr lang="en-US" sz="2000" dirty="0" err="1">
                <a:latin typeface="Times New Roman" panose="02020603050405020304" pitchFamily="18" charset="0"/>
                <a:cs typeface="B Zar" panose="00000400000000000000" pitchFamily="2" charset="-78"/>
              </a:rPr>
              <a:t>gpm</a:t>
            </a:r>
            <a:r>
              <a:rPr lang="en-US" sz="2000" dirty="0">
                <a:latin typeface="Times New Roman" panose="02020603050405020304" pitchFamily="18" charset="0"/>
                <a:cs typeface="B Zar" panose="00000400000000000000" pitchFamily="2" charset="-78"/>
              </a:rPr>
              <a:t>/ft</a:t>
            </a:r>
            <a:r>
              <a:rPr lang="en-US" sz="2000" baseline="30000" dirty="0">
                <a:latin typeface="Times New Roman" panose="02020603050405020304" pitchFamily="18" charset="0"/>
                <a:cs typeface="B Zar" panose="00000400000000000000" pitchFamily="2" charset="-78"/>
              </a:rPr>
              <a:t>2</a:t>
            </a:r>
            <a:endParaRPr lang="fa-IR" sz="2000" baseline="30000" dirty="0">
              <a:latin typeface="Times New Roman" panose="02020603050405020304" pitchFamily="18" charset="0"/>
              <a:cs typeface="B Zar" panose="00000400000000000000" pitchFamily="2" charset="-78"/>
            </a:endParaRP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پرخطر گروه یک: </a:t>
            </a:r>
            <a:r>
              <a:rPr lang="en-US" sz="2000" dirty="0">
                <a:latin typeface="Times New Roman" panose="02020603050405020304" pitchFamily="18" charset="0"/>
                <a:cs typeface="B Zar" panose="00000400000000000000" pitchFamily="2" charset="-78"/>
              </a:rPr>
              <a:t>0.3 </a:t>
            </a:r>
            <a:r>
              <a:rPr lang="en-US" sz="2000" dirty="0" err="1">
                <a:latin typeface="Times New Roman" panose="02020603050405020304" pitchFamily="18" charset="0"/>
                <a:cs typeface="B Zar" panose="00000400000000000000" pitchFamily="2" charset="-78"/>
              </a:rPr>
              <a:t>gpm</a:t>
            </a:r>
            <a:r>
              <a:rPr lang="en-US" sz="2000" dirty="0">
                <a:latin typeface="Times New Roman" panose="02020603050405020304" pitchFamily="18" charset="0"/>
                <a:cs typeface="B Zar" panose="00000400000000000000" pitchFamily="2" charset="-78"/>
              </a:rPr>
              <a:t>/ft</a:t>
            </a:r>
            <a:r>
              <a:rPr lang="en-US" sz="2000" baseline="30000" dirty="0">
                <a:latin typeface="Times New Roman" panose="02020603050405020304" pitchFamily="18" charset="0"/>
                <a:cs typeface="B Zar" panose="00000400000000000000" pitchFamily="2" charset="-78"/>
              </a:rPr>
              <a:t>2</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پرخطر گروه دو: </a:t>
            </a:r>
            <a:r>
              <a:rPr lang="en-US" sz="2000" dirty="0">
                <a:latin typeface="Times New Roman" panose="02020603050405020304" pitchFamily="18" charset="0"/>
                <a:cs typeface="B Zar" panose="00000400000000000000" pitchFamily="2" charset="-78"/>
              </a:rPr>
              <a:t>0.4 </a:t>
            </a:r>
            <a:r>
              <a:rPr lang="en-US" sz="2000" dirty="0" err="1">
                <a:latin typeface="Times New Roman" panose="02020603050405020304" pitchFamily="18" charset="0"/>
                <a:cs typeface="B Zar" panose="00000400000000000000" pitchFamily="2" charset="-78"/>
              </a:rPr>
              <a:t>gpm</a:t>
            </a:r>
            <a:r>
              <a:rPr lang="en-US" sz="2000" dirty="0">
                <a:latin typeface="Times New Roman" panose="02020603050405020304" pitchFamily="18" charset="0"/>
                <a:cs typeface="B Zar" panose="00000400000000000000" pitchFamily="2" charset="-78"/>
              </a:rPr>
              <a:t>/ft</a:t>
            </a:r>
            <a:r>
              <a:rPr lang="en-US" sz="2000" baseline="30000" dirty="0">
                <a:latin typeface="Times New Roman" panose="02020603050405020304" pitchFamily="18" charset="0"/>
                <a:cs typeface="B Zar" panose="00000400000000000000" pitchFamily="2" charset="-78"/>
              </a:rPr>
              <a:t>2</a:t>
            </a:r>
            <a:r>
              <a:rPr lang="fa-IR" sz="2000" dirty="0">
                <a:latin typeface="Times New Roman" panose="02020603050405020304" pitchFamily="18" charset="0"/>
                <a:cs typeface="B Zar" panose="00000400000000000000" pitchFamily="2" charset="-78"/>
              </a:rPr>
              <a:t> </a:t>
            </a:r>
            <a:endParaRPr lang="en-US" sz="2000" dirty="0">
              <a:latin typeface="Times New Roman" panose="02020603050405020304" pitchFamily="18" charset="0"/>
              <a:cs typeface="B Zar" panose="00000400000000000000" pitchFamily="2" charset="-78"/>
            </a:endParaRPr>
          </a:p>
          <a:p>
            <a:pPr marL="342900" indent="-342900" algn="just" rtl="1">
              <a:lnSpc>
                <a:spcPct val="150000"/>
              </a:lnSpc>
              <a:buFontTx/>
              <a:buChar char="-"/>
            </a:pPr>
            <a:r>
              <a:rPr lang="en-US" sz="2000" dirty="0">
                <a:latin typeface="Times New Roman" panose="02020603050405020304" pitchFamily="18" charset="0"/>
                <a:cs typeface="B Zar" panose="00000400000000000000" pitchFamily="2" charset="-78"/>
              </a:rPr>
              <a:t>1 </a:t>
            </a:r>
            <a:r>
              <a:rPr lang="en-US" sz="2000" dirty="0" err="1">
                <a:latin typeface="Times New Roman" panose="02020603050405020304" pitchFamily="18" charset="0"/>
                <a:cs typeface="B Zar" panose="00000400000000000000" pitchFamily="2" charset="-78"/>
              </a:rPr>
              <a:t>gpm</a:t>
            </a:r>
            <a:r>
              <a:rPr lang="en-US" sz="2000" dirty="0">
                <a:latin typeface="Times New Roman" panose="02020603050405020304" pitchFamily="18" charset="0"/>
                <a:cs typeface="B Zar" panose="00000400000000000000" pitchFamily="2" charset="-78"/>
              </a:rPr>
              <a:t> = 3.78 lit/min</a:t>
            </a:r>
          </a:p>
          <a:p>
            <a:pPr algn="just" rtl="1">
              <a:lnSpc>
                <a:spcPct val="150000"/>
              </a:lnSpc>
            </a:pPr>
            <a:r>
              <a:rPr lang="fa-IR" sz="2000" b="1" u="sng" dirty="0">
                <a:latin typeface="Times New Roman" panose="02020603050405020304" pitchFamily="18" charset="0"/>
                <a:cs typeface="B Zar" panose="00000400000000000000" pitchFamily="2" charset="-78"/>
              </a:rPr>
              <a:t>میزان آبدهی: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کم خطر: 30 دقیقه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خطر معمولی، تحت نظارت: 60 دقیقه</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خطر معمولی، بدون نظارت: 90 دقیقه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پرخطر، تحت نظارت: 90 دقیقه</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پرخطر، بدون نظارت: 120  دقیقه</a:t>
            </a:r>
          </a:p>
        </p:txBody>
      </p:sp>
    </p:spTree>
    <p:extLst>
      <p:ext uri="{BB962C8B-B14F-4D97-AF65-F5344CB8AC3E}">
        <p14:creationId xmlns:p14="http://schemas.microsoft.com/office/powerpoint/2010/main" val="14345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تعداد اسپرینکلرهای فعال</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41</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2039104" y="1201724"/>
            <a:ext cx="9621084" cy="2400657"/>
          </a:xfrm>
          <a:prstGeom prst="rect">
            <a:avLst/>
          </a:prstGeom>
        </p:spPr>
        <p:txBody>
          <a:bodyPr wrap="square">
            <a:spAutoFit/>
          </a:bodyPr>
          <a:lstStyle/>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کم خطر: 6 الی 7 عدد (200 الی 225 فوت مربع، سطح 1500 فوت مربع)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خطر معمولی، گروه یک: 10 اسپرینکلر (160 فوت مربع، سطح 1500 فوت مربع)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خطر معمولی، گروه دو: 12 اسپرینکلر ( 130 فوت مربع، سطح 1500 فوت مربع)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پرخطر، گروه یک : 15 الی 20 اسپرینکلر </a:t>
            </a:r>
          </a:p>
          <a:p>
            <a:pPr marL="342900" indent="-342900" algn="just" rtl="1">
              <a:lnSpc>
                <a:spcPct val="150000"/>
              </a:lnSpc>
              <a:buFontTx/>
              <a:buChar char="-"/>
            </a:pPr>
            <a:r>
              <a:rPr lang="fa-IR" sz="2000" dirty="0">
                <a:latin typeface="Times New Roman" panose="02020603050405020304" pitchFamily="18" charset="0"/>
                <a:cs typeface="B Zar" panose="00000400000000000000" pitchFamily="2" charset="-78"/>
              </a:rPr>
              <a:t>پرخطر، گروه دو: 20 الی 25 اسپرینکلر </a:t>
            </a:r>
          </a:p>
        </p:txBody>
      </p:sp>
    </p:spTree>
    <p:extLst>
      <p:ext uri="{BB962C8B-B14F-4D97-AF65-F5344CB8AC3E}">
        <p14:creationId xmlns:p14="http://schemas.microsoft.com/office/powerpoint/2010/main" val="2038942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محاسبه هد مورد نیاز پمپ</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42</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sp>
        <p:nvSpPr>
          <p:cNvPr id="2" name="Rectangle 1"/>
          <p:cNvSpPr/>
          <p:nvPr/>
        </p:nvSpPr>
        <p:spPr>
          <a:xfrm>
            <a:off x="2039104" y="1201724"/>
            <a:ext cx="9621084" cy="742511"/>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H= h</a:t>
            </a:r>
            <a:r>
              <a:rPr lang="en-US" sz="3200" baseline="-250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+h</a:t>
            </a:r>
            <a:r>
              <a:rPr lang="en-US" sz="3200" baseline="-25000" dirty="0">
                <a:latin typeface="Times New Roman" panose="02020603050405020304" pitchFamily="18" charset="0"/>
                <a:cs typeface="Times New Roman" panose="02020603050405020304" pitchFamily="18" charset="0"/>
              </a:rPr>
              <a:t>4</a:t>
            </a:r>
            <a:endParaRPr lang="fa-IR" sz="3200" baseline="-25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5AD248-FC00-4DEC-D00C-CFE3CD4D680E}"/>
              </a:ext>
            </a:extLst>
          </p:cNvPr>
          <p:cNvSpPr/>
          <p:nvPr/>
        </p:nvSpPr>
        <p:spPr>
          <a:xfrm>
            <a:off x="1668683" y="1944235"/>
            <a:ext cx="10130371" cy="3892861"/>
          </a:xfrm>
          <a:prstGeom prst="rect">
            <a:avLst/>
          </a:prstGeom>
        </p:spPr>
        <p:txBody>
          <a:bodyPr wrap="square">
            <a:spAutoFit/>
          </a:bodyPr>
          <a:lstStyle/>
          <a:p>
            <a:pPr algn="just" rtl="1">
              <a:lnSpc>
                <a:spcPct val="150000"/>
              </a:lnSpc>
            </a:pPr>
            <a:r>
              <a:rPr lang="en-US" sz="2800" dirty="0">
                <a:latin typeface="Times New Roman" panose="02020603050405020304" pitchFamily="18" charset="0"/>
                <a:cs typeface="B Nazanin" panose="00000400000000000000" pitchFamily="2" charset="-78"/>
              </a:rPr>
              <a:t>H</a:t>
            </a:r>
            <a:r>
              <a:rPr lang="fa-IR" sz="2800" dirty="0">
                <a:latin typeface="Times New Roman" panose="02020603050405020304" pitchFamily="18" charset="0"/>
                <a:cs typeface="B Nazanin" panose="00000400000000000000" pitchFamily="2" charset="-78"/>
              </a:rPr>
              <a:t>: هد کل </a:t>
            </a:r>
            <a:endParaRPr lang="en-US" sz="2800" baseline="-25000" dirty="0">
              <a:latin typeface="Times New Roman" panose="02020603050405020304" pitchFamily="18" charset="0"/>
              <a:cs typeface="B Nazanin" panose="00000400000000000000" pitchFamily="2" charset="-78"/>
            </a:endParaRPr>
          </a:p>
          <a:p>
            <a:pPr algn="just" rtl="1">
              <a:lnSpc>
                <a:spcPct val="150000"/>
              </a:lnSpc>
            </a:pPr>
            <a:r>
              <a:rPr lang="en-US" sz="2800" dirty="0">
                <a:latin typeface="Times New Roman" panose="02020603050405020304" pitchFamily="18" charset="0"/>
                <a:cs typeface="B Nazanin" panose="00000400000000000000" pitchFamily="2" charset="-78"/>
              </a:rPr>
              <a:t>h</a:t>
            </a:r>
            <a:r>
              <a:rPr lang="en-US" sz="2800" baseline="-25000" dirty="0">
                <a:latin typeface="Times New Roman" panose="02020603050405020304" pitchFamily="18" charset="0"/>
                <a:cs typeface="B Nazanin" panose="00000400000000000000" pitchFamily="2" charset="-78"/>
              </a:rPr>
              <a:t>1</a:t>
            </a:r>
            <a:r>
              <a:rPr lang="fa-IR" sz="2800" dirty="0">
                <a:latin typeface="Times New Roman" panose="02020603050405020304" pitchFamily="18" charset="0"/>
                <a:cs typeface="B Nazanin" panose="00000400000000000000" pitchFamily="2" charset="-78"/>
              </a:rPr>
              <a:t>: ارتفاع عمودی از دهانه پمپ تا بالاترین قسمت شبکه اسپرینکلر</a:t>
            </a:r>
            <a:endParaRPr lang="en-US" sz="2800" dirty="0">
              <a:latin typeface="Times New Roman" panose="02020603050405020304" pitchFamily="18" charset="0"/>
              <a:cs typeface="B Nazanin" panose="00000400000000000000" pitchFamily="2" charset="-78"/>
            </a:endParaRPr>
          </a:p>
          <a:p>
            <a:pPr algn="just" rtl="1">
              <a:lnSpc>
                <a:spcPct val="150000"/>
              </a:lnSpc>
            </a:pPr>
            <a:r>
              <a:rPr lang="en-US" sz="2800" dirty="0">
                <a:latin typeface="Times New Roman" panose="02020603050405020304" pitchFamily="18" charset="0"/>
                <a:cs typeface="B Nazanin" panose="00000400000000000000" pitchFamily="2" charset="-78"/>
              </a:rPr>
              <a:t>h</a:t>
            </a:r>
            <a:r>
              <a:rPr lang="en-US" sz="2800" baseline="-25000" dirty="0">
                <a:latin typeface="Times New Roman" panose="02020603050405020304" pitchFamily="18" charset="0"/>
                <a:cs typeface="B Nazanin" panose="00000400000000000000" pitchFamily="2" charset="-78"/>
              </a:rPr>
              <a:t>2</a:t>
            </a:r>
            <a:r>
              <a:rPr lang="fa-IR" sz="2800" dirty="0">
                <a:latin typeface="Times New Roman" panose="02020603050405020304" pitchFamily="18" charset="0"/>
                <a:cs typeface="B Nazanin" panose="00000400000000000000" pitchFamily="2" charset="-78"/>
              </a:rPr>
              <a:t>: حاصلضرب طول دورترین مسیر رفت آب از مخزن آب آتشنشانی در 0.165</a:t>
            </a:r>
            <a:endParaRPr lang="en-US" sz="2800" dirty="0">
              <a:latin typeface="Times New Roman" panose="02020603050405020304" pitchFamily="18" charset="0"/>
              <a:cs typeface="B Nazanin" panose="00000400000000000000" pitchFamily="2" charset="-78"/>
            </a:endParaRPr>
          </a:p>
          <a:p>
            <a:pPr algn="just" rtl="1">
              <a:lnSpc>
                <a:spcPct val="150000"/>
              </a:lnSpc>
            </a:pPr>
            <a:r>
              <a:rPr lang="en-US" sz="2800" dirty="0">
                <a:latin typeface="Times New Roman" panose="02020603050405020304" pitchFamily="18" charset="0"/>
                <a:cs typeface="B Nazanin" panose="00000400000000000000" pitchFamily="2" charset="-78"/>
              </a:rPr>
              <a:t>h</a:t>
            </a:r>
            <a:r>
              <a:rPr lang="en-US" sz="2800" baseline="-25000" dirty="0">
                <a:latin typeface="Times New Roman" panose="02020603050405020304" pitchFamily="18" charset="0"/>
                <a:cs typeface="B Nazanin" panose="00000400000000000000" pitchFamily="2" charset="-78"/>
              </a:rPr>
              <a:t>3</a:t>
            </a:r>
            <a:r>
              <a:rPr lang="fa-IR" sz="2800" baseline="-25000" dirty="0">
                <a:latin typeface="Times New Roman" panose="02020603050405020304" pitchFamily="18" charset="0"/>
                <a:cs typeface="B Nazanin" panose="00000400000000000000" pitchFamily="2" charset="-78"/>
              </a:rPr>
              <a:t>: </a:t>
            </a:r>
            <a:r>
              <a:rPr lang="fa-IR" sz="2800" dirty="0">
                <a:latin typeface="Times New Roman" panose="02020603050405020304" pitchFamily="18" charset="0"/>
                <a:cs typeface="B Nazanin" panose="00000400000000000000" pitchFamily="2" charset="-78"/>
              </a:rPr>
              <a:t>فشار مورد نیاز آخرین اسپرینکلر (حداقل 0.5 بار یا 5 متر یا از فرمول </a:t>
            </a:r>
            <a:r>
              <a:rPr lang="en-US" sz="2800" dirty="0">
                <a:latin typeface="Times New Roman" panose="02020603050405020304" pitchFamily="18" charset="0"/>
                <a:cs typeface="B Nazanin" panose="00000400000000000000" pitchFamily="2" charset="-78"/>
              </a:rPr>
              <a:t>Q=</a:t>
            </a:r>
            <a:r>
              <a:rPr lang="en-US" sz="2800" dirty="0" err="1">
                <a:latin typeface="Times New Roman" panose="02020603050405020304" pitchFamily="18" charset="0"/>
                <a:cs typeface="B Nazanin" panose="00000400000000000000" pitchFamily="2" charset="-78"/>
              </a:rPr>
              <a:t>k√P</a:t>
            </a:r>
            <a:endParaRPr lang="en-US" sz="2800" dirty="0">
              <a:latin typeface="Times New Roman" panose="02020603050405020304" pitchFamily="18" charset="0"/>
              <a:cs typeface="B Nazanin" panose="00000400000000000000" pitchFamily="2" charset="-78"/>
            </a:endParaRPr>
          </a:p>
          <a:p>
            <a:pPr algn="just" rtl="1">
              <a:lnSpc>
                <a:spcPct val="150000"/>
              </a:lnSpc>
            </a:pPr>
            <a:r>
              <a:rPr lang="en-US" sz="2800" dirty="0">
                <a:latin typeface="Times New Roman" panose="02020603050405020304" pitchFamily="18" charset="0"/>
                <a:cs typeface="B Nazanin" panose="00000400000000000000" pitchFamily="2" charset="-78"/>
              </a:rPr>
              <a:t>h4</a:t>
            </a:r>
            <a:r>
              <a:rPr lang="fa-IR" sz="2800" dirty="0">
                <a:latin typeface="Times New Roman" panose="02020603050405020304" pitchFamily="18" charset="0"/>
                <a:cs typeface="B Nazanin" panose="00000400000000000000" pitchFamily="2" charset="-78"/>
              </a:rPr>
              <a:t>: فاصله عمودتی از دهانه لوله مکش از مخزن ذخیره تا دهانه مکش بوستر پمپ</a:t>
            </a:r>
          </a:p>
          <a:p>
            <a:pPr algn="just" rtl="1">
              <a:lnSpc>
                <a:spcPct val="150000"/>
              </a:lnSpc>
            </a:pPr>
            <a:r>
              <a:rPr lang="fa-IR" sz="2800" dirty="0">
                <a:latin typeface="Times New Roman" panose="02020603050405020304" pitchFamily="18" charset="0"/>
                <a:cs typeface="B Nazanin" panose="00000400000000000000" pitchFamily="2" charset="-78"/>
              </a:rPr>
              <a:t>افت اتصالات نیز بایستی به افت ها افزوده شود. </a:t>
            </a:r>
          </a:p>
        </p:txBody>
      </p:sp>
    </p:spTree>
    <p:extLst>
      <p:ext uri="{BB962C8B-B14F-4D97-AF65-F5344CB8AC3E}">
        <p14:creationId xmlns:p14="http://schemas.microsoft.com/office/powerpoint/2010/main" val="1986497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چیدمان خاموش کننده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43</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pic>
        <p:nvPicPr>
          <p:cNvPr id="7" name="Picture 6">
            <a:extLst>
              <a:ext uri="{FF2B5EF4-FFF2-40B4-BE49-F238E27FC236}">
                <a16:creationId xmlns:a16="http://schemas.microsoft.com/office/drawing/2014/main" id="{0E8ED88C-033D-FF6F-43AB-39F7763AF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695" y="1660127"/>
            <a:ext cx="4702447" cy="4423307"/>
          </a:xfrm>
          <a:prstGeom prst="rect">
            <a:avLst/>
          </a:prstGeom>
        </p:spPr>
      </p:pic>
      <p:pic>
        <p:nvPicPr>
          <p:cNvPr id="8" name="Picture 7">
            <a:extLst>
              <a:ext uri="{FF2B5EF4-FFF2-40B4-BE49-F238E27FC236}">
                <a16:creationId xmlns:a16="http://schemas.microsoft.com/office/drawing/2014/main" id="{8C91E86A-753A-3D8B-BECE-EEAD095D9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130" y="1837620"/>
            <a:ext cx="5474788" cy="3924848"/>
          </a:xfrm>
          <a:prstGeom prst="rect">
            <a:avLst/>
          </a:prstGeom>
        </p:spPr>
      </p:pic>
      <p:pic>
        <p:nvPicPr>
          <p:cNvPr id="10" name="Picture 9">
            <a:extLst>
              <a:ext uri="{FF2B5EF4-FFF2-40B4-BE49-F238E27FC236}">
                <a16:creationId xmlns:a16="http://schemas.microsoft.com/office/drawing/2014/main" id="{F6880083-1648-919F-DA19-ACB037380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2" y="140698"/>
            <a:ext cx="3850213" cy="1696922"/>
          </a:xfrm>
          <a:prstGeom prst="rect">
            <a:avLst/>
          </a:prstGeom>
        </p:spPr>
      </p:pic>
    </p:spTree>
    <p:extLst>
      <p:ext uri="{BB962C8B-B14F-4D97-AF65-F5344CB8AC3E}">
        <p14:creationId xmlns:p14="http://schemas.microsoft.com/office/powerpoint/2010/main" val="1471642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چیدمان خاموش کننده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44</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graphicFrame>
        <p:nvGraphicFramePr>
          <p:cNvPr id="9" name="Table 9">
            <a:extLst>
              <a:ext uri="{FF2B5EF4-FFF2-40B4-BE49-F238E27FC236}">
                <a16:creationId xmlns:a16="http://schemas.microsoft.com/office/drawing/2014/main" id="{5625313E-8D3C-47FA-4D5C-C4E73C1AAE41}"/>
              </a:ext>
            </a:extLst>
          </p:cNvPr>
          <p:cNvGraphicFramePr>
            <a:graphicFrameLocks noGrp="1"/>
          </p:cNvGraphicFramePr>
          <p:nvPr>
            <p:extLst>
              <p:ext uri="{D42A27DB-BD31-4B8C-83A1-F6EECF244321}">
                <p14:modId xmlns:p14="http://schemas.microsoft.com/office/powerpoint/2010/main" val="3938835672"/>
              </p:ext>
            </p:extLst>
          </p:nvPr>
        </p:nvGraphicFramePr>
        <p:xfrm>
          <a:off x="1238933" y="270624"/>
          <a:ext cx="10421255" cy="6248400"/>
        </p:xfrm>
        <a:graphic>
          <a:graphicData uri="http://schemas.openxmlformats.org/drawingml/2006/table">
            <a:tbl>
              <a:tblPr firstRow="1" bandRow="1">
                <a:tableStyleId>{B301B821-A1FF-4177-AEE7-76D212191A09}</a:tableStyleId>
              </a:tblPr>
              <a:tblGrid>
                <a:gridCol w="2084251">
                  <a:extLst>
                    <a:ext uri="{9D8B030D-6E8A-4147-A177-3AD203B41FA5}">
                      <a16:colId xmlns:a16="http://schemas.microsoft.com/office/drawing/2014/main" val="2907809445"/>
                    </a:ext>
                  </a:extLst>
                </a:gridCol>
                <a:gridCol w="2084251">
                  <a:extLst>
                    <a:ext uri="{9D8B030D-6E8A-4147-A177-3AD203B41FA5}">
                      <a16:colId xmlns:a16="http://schemas.microsoft.com/office/drawing/2014/main" val="3329694513"/>
                    </a:ext>
                  </a:extLst>
                </a:gridCol>
                <a:gridCol w="2084251">
                  <a:extLst>
                    <a:ext uri="{9D8B030D-6E8A-4147-A177-3AD203B41FA5}">
                      <a16:colId xmlns:a16="http://schemas.microsoft.com/office/drawing/2014/main" val="558525034"/>
                    </a:ext>
                  </a:extLst>
                </a:gridCol>
                <a:gridCol w="2084251">
                  <a:extLst>
                    <a:ext uri="{9D8B030D-6E8A-4147-A177-3AD203B41FA5}">
                      <a16:colId xmlns:a16="http://schemas.microsoft.com/office/drawing/2014/main" val="1524388148"/>
                    </a:ext>
                  </a:extLst>
                </a:gridCol>
                <a:gridCol w="2084251">
                  <a:extLst>
                    <a:ext uri="{9D8B030D-6E8A-4147-A177-3AD203B41FA5}">
                      <a16:colId xmlns:a16="http://schemas.microsoft.com/office/drawing/2014/main" val="1374412373"/>
                    </a:ext>
                  </a:extLst>
                </a:gridCol>
              </a:tblGrid>
              <a:tr h="370840">
                <a:tc>
                  <a:txBody>
                    <a:bodyPr/>
                    <a:lstStyle/>
                    <a:p>
                      <a:pPr algn="ctr"/>
                      <a:r>
                        <a:rPr lang="en-US" sz="2000" b="0" u="none" strike="noStrike" kern="1200" baseline="0" dirty="0">
                          <a:solidFill>
                            <a:schemeClr val="lt1"/>
                          </a:solidFill>
                          <a:latin typeface="Calibri" panose="020F0502020204030204" pitchFamily="34" charset="0"/>
                          <a:cs typeface="Calibri" panose="020F0502020204030204" pitchFamily="34" charset="0"/>
                        </a:rPr>
                        <a:t>Extinguishing Agent</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b="0" u="none" strike="noStrike" kern="1200" baseline="0" dirty="0">
                          <a:solidFill>
                            <a:schemeClr val="lt1"/>
                          </a:solidFill>
                          <a:latin typeface="Calibri" panose="020F0502020204030204" pitchFamily="34" charset="0"/>
                          <a:cs typeface="Calibri" panose="020F0502020204030204" pitchFamily="34" charset="0"/>
                        </a:rPr>
                        <a:t>Capacity</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b="0" u="none" strike="noStrike" kern="1200" baseline="0" dirty="0">
                          <a:solidFill>
                            <a:schemeClr val="lt1"/>
                          </a:solidFill>
                          <a:latin typeface="Calibri" panose="020F0502020204030204" pitchFamily="34" charset="0"/>
                          <a:cs typeface="Calibri" panose="020F0502020204030204" pitchFamily="34" charset="0"/>
                        </a:rPr>
                        <a:t>Horizontal Range of Stream</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b="0" u="none" strike="noStrike" kern="1200" baseline="0" dirty="0">
                          <a:solidFill>
                            <a:schemeClr val="lt1"/>
                          </a:solidFill>
                          <a:latin typeface="Calibri" panose="020F0502020204030204" pitchFamily="34" charset="0"/>
                          <a:cs typeface="Calibri" panose="020F0502020204030204" pitchFamily="34" charset="0"/>
                        </a:rPr>
                        <a:t>Approximate Time of  Discharge</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b="0" u="none" strike="noStrike" kern="1200" baseline="0" dirty="0">
                          <a:solidFill>
                            <a:schemeClr val="lt1"/>
                          </a:solidFill>
                          <a:latin typeface="Calibri" panose="020F0502020204030204" pitchFamily="34" charset="0"/>
                          <a:cs typeface="Calibri" panose="020F0502020204030204" pitchFamily="34" charset="0"/>
                        </a:rPr>
                        <a:t>UL Classification</a:t>
                      </a:r>
                      <a:endParaRPr lang="en-US" sz="2000" b="0" i="0" u="none" strike="noStrike" kern="1200" baseline="0" dirty="0">
                        <a:solidFill>
                          <a:schemeClr val="lt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595804574"/>
                  </a:ext>
                </a:extLst>
              </a:tr>
              <a:tr h="370840">
                <a:tc rowSpan="4">
                  <a:txBody>
                    <a:bodyPr/>
                    <a:lstStyle/>
                    <a:p>
                      <a:pPr algn="ctr"/>
                      <a:r>
                        <a:rPr lang="en-US" sz="1800" b="0" i="0" u="none" strike="noStrike" kern="1200" baseline="0" dirty="0">
                          <a:solidFill>
                            <a:schemeClr val="dk1"/>
                          </a:solidFill>
                          <a:latin typeface="+mn-lt"/>
                          <a:ea typeface="+mn-ea"/>
                          <a:cs typeface="+mn-cs"/>
                        </a:rPr>
                        <a:t>Water</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1800" b="0" i="0" u="none" strike="noStrike" kern="1200" baseline="0" dirty="0">
                          <a:solidFill>
                            <a:schemeClr val="dk1"/>
                          </a:solidFill>
                          <a:latin typeface="+mn-lt"/>
                          <a:ea typeface="+mn-ea"/>
                          <a:cs typeface="+mn-cs"/>
                        </a:rPr>
                        <a:t>6 L</a:t>
                      </a: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9.1 – 12.2 m</a:t>
                      </a:r>
                    </a:p>
                  </a:txBody>
                  <a:tcPr anchor="ctr"/>
                </a:tc>
                <a:tc>
                  <a:txBody>
                    <a:bodyPr/>
                    <a:lstStyle/>
                    <a:p>
                      <a:pPr algn="ctr"/>
                      <a:r>
                        <a:rPr lang="en-US" sz="2000" dirty="0">
                          <a:latin typeface="Calibri" panose="020F0502020204030204" pitchFamily="34" charset="0"/>
                          <a:cs typeface="Calibri" panose="020F0502020204030204" pitchFamily="34" charset="0"/>
                        </a:rPr>
                        <a:t>40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1-A</a:t>
                      </a:r>
                    </a:p>
                  </a:txBody>
                  <a:tcPr anchor="ctr"/>
                </a:tc>
                <a:extLst>
                  <a:ext uri="{0D108BD9-81ED-4DB2-BD59-A6C34878D82A}">
                    <a16:rowId xmlns:a16="http://schemas.microsoft.com/office/drawing/2014/main" val="1135524649"/>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9.5 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9.1 – 12.2 m</a:t>
                      </a:r>
                    </a:p>
                  </a:txBody>
                  <a:tcPr anchor="ctr"/>
                </a:tc>
                <a:tc>
                  <a:txBody>
                    <a:bodyPr/>
                    <a:lstStyle/>
                    <a:p>
                      <a:pPr algn="ctr"/>
                      <a:r>
                        <a:rPr lang="en-US" sz="2000" dirty="0">
                          <a:latin typeface="Calibri" panose="020F0502020204030204" pitchFamily="34" charset="0"/>
                          <a:cs typeface="Calibri" panose="020F0502020204030204" pitchFamily="34" charset="0"/>
                        </a:rPr>
                        <a:t>1 min</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2-A</a:t>
                      </a:r>
                    </a:p>
                  </a:txBody>
                  <a:tcPr anchor="ctr"/>
                </a:tc>
                <a:extLst>
                  <a:ext uri="{0D108BD9-81ED-4DB2-BD59-A6C34878D82A}">
                    <a16:rowId xmlns:a16="http://schemas.microsoft.com/office/drawing/2014/main" val="3583103115"/>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15.1 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9.1 – 12.2 m</a:t>
                      </a:r>
                    </a:p>
                  </a:txBody>
                  <a:tcPr anchor="ctr"/>
                </a:tc>
                <a:tc>
                  <a:txBody>
                    <a:bodyPr/>
                    <a:lstStyle/>
                    <a:p>
                      <a:pPr algn="ctr"/>
                      <a:r>
                        <a:rPr lang="en-US" sz="2000" dirty="0">
                          <a:latin typeface="Calibri" panose="020F0502020204030204" pitchFamily="34" charset="0"/>
                          <a:cs typeface="Calibri" panose="020F0502020204030204" pitchFamily="34" charset="0"/>
                        </a:rPr>
                        <a:t>2 min</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3-A</a:t>
                      </a:r>
                    </a:p>
                  </a:txBody>
                  <a:tcPr anchor="ctr"/>
                </a:tc>
                <a:extLst>
                  <a:ext uri="{0D108BD9-81ED-4DB2-BD59-A6C34878D82A}">
                    <a16:rowId xmlns:a16="http://schemas.microsoft.com/office/drawing/2014/main" val="1719728209"/>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19.0 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9.1 – 12.2 m</a:t>
                      </a:r>
                    </a:p>
                  </a:txBody>
                  <a:tcPr anchor="ctr"/>
                </a:tc>
                <a:tc>
                  <a:txBody>
                    <a:bodyPr/>
                    <a:lstStyle/>
                    <a:p>
                      <a:pPr algn="ctr"/>
                      <a:r>
                        <a:rPr lang="en-US" sz="2000" dirty="0">
                          <a:latin typeface="Calibri" panose="020F0502020204030204" pitchFamily="34" charset="0"/>
                          <a:cs typeface="Calibri" panose="020F0502020204030204" pitchFamily="34" charset="0"/>
                        </a:rPr>
                        <a:t>2 -3 min</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4-A</a:t>
                      </a:r>
                    </a:p>
                  </a:txBody>
                  <a:tcPr anchor="ctr"/>
                </a:tc>
                <a:extLst>
                  <a:ext uri="{0D108BD9-81ED-4DB2-BD59-A6C34878D82A}">
                    <a16:rowId xmlns:a16="http://schemas.microsoft.com/office/drawing/2014/main" val="544884186"/>
                  </a:ext>
                </a:extLst>
              </a:tr>
              <a:tr h="370840">
                <a:tc rowSpan="3">
                  <a:txBody>
                    <a:bodyPr/>
                    <a:lstStyle/>
                    <a:p>
                      <a:pPr algn="ctr"/>
                      <a:r>
                        <a:rPr lang="en-US" sz="2000" dirty="0">
                          <a:latin typeface="Calibri" panose="020F0502020204030204" pitchFamily="34" charset="0"/>
                          <a:cs typeface="Calibri" panose="020F0502020204030204" pitchFamily="34" charset="0"/>
                        </a:rPr>
                        <a:t>AFFF, FFFP</a:t>
                      </a:r>
                    </a:p>
                  </a:txBody>
                  <a:tcPr anchor="ctr"/>
                </a:tc>
                <a:tc>
                  <a:txBody>
                    <a:bodyPr/>
                    <a:lstStyle/>
                    <a:p>
                      <a:pPr algn="ctr"/>
                      <a:r>
                        <a:rPr lang="en-US" sz="2000" dirty="0">
                          <a:latin typeface="Calibri" panose="020F0502020204030204" pitchFamily="34" charset="0"/>
                          <a:cs typeface="Calibri" panose="020F0502020204030204" pitchFamily="34" charset="0"/>
                        </a:rPr>
                        <a:t>6 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6.1 – 7.6 m</a:t>
                      </a:r>
                    </a:p>
                  </a:txBody>
                  <a:tcPr anchor="ctr"/>
                </a:tc>
                <a:tc>
                  <a:txBody>
                    <a:bodyPr/>
                    <a:lstStyle/>
                    <a:p>
                      <a:pPr algn="ctr"/>
                      <a:r>
                        <a:rPr lang="en-US" sz="2000" dirty="0">
                          <a:latin typeface="Calibri" panose="020F0502020204030204" pitchFamily="34" charset="0"/>
                          <a:cs typeface="Calibri" panose="020F0502020204030204" pitchFamily="34" charset="0"/>
                        </a:rPr>
                        <a:t>50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2-A; 10B</a:t>
                      </a:r>
                    </a:p>
                  </a:txBody>
                  <a:tcPr anchor="ctr"/>
                </a:tc>
                <a:extLst>
                  <a:ext uri="{0D108BD9-81ED-4DB2-BD59-A6C34878D82A}">
                    <a16:rowId xmlns:a16="http://schemas.microsoft.com/office/drawing/2014/main" val="1116107785"/>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9.5 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6.1 – 7.6 m</a:t>
                      </a:r>
                    </a:p>
                  </a:txBody>
                  <a:tcPr anchor="ctr"/>
                </a:tc>
                <a:tc>
                  <a:txBody>
                    <a:bodyPr/>
                    <a:lstStyle/>
                    <a:p>
                      <a:pPr algn="ctr"/>
                      <a:r>
                        <a:rPr lang="en-US" sz="2000" dirty="0">
                          <a:latin typeface="Calibri" panose="020F0502020204030204" pitchFamily="34" charset="0"/>
                          <a:cs typeface="Calibri" panose="020F0502020204030204" pitchFamily="34" charset="0"/>
                        </a:rPr>
                        <a:t>50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3-A; 20B</a:t>
                      </a:r>
                    </a:p>
                  </a:txBody>
                  <a:tcPr anchor="ctr"/>
                </a:tc>
                <a:extLst>
                  <a:ext uri="{0D108BD9-81ED-4DB2-BD59-A6C34878D82A}">
                    <a16:rowId xmlns:a16="http://schemas.microsoft.com/office/drawing/2014/main" val="4191923902"/>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125 L</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9.1 m</a:t>
                      </a:r>
                    </a:p>
                  </a:txBody>
                  <a:tcPr anchor="ctr"/>
                </a:tc>
                <a:tc>
                  <a:txBody>
                    <a:bodyPr/>
                    <a:lstStyle/>
                    <a:p>
                      <a:pPr algn="ctr"/>
                      <a:r>
                        <a:rPr lang="en-US" sz="2000" dirty="0">
                          <a:latin typeface="Calibri" panose="020F0502020204030204" pitchFamily="34" charset="0"/>
                          <a:cs typeface="Calibri" panose="020F0502020204030204" pitchFamily="34" charset="0"/>
                        </a:rPr>
                        <a:t>1 min</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20-A; 160-B</a:t>
                      </a:r>
                    </a:p>
                  </a:txBody>
                  <a:tcPr anchor="ctr"/>
                </a:tc>
                <a:extLst>
                  <a:ext uri="{0D108BD9-81ED-4DB2-BD59-A6C34878D82A}">
                    <a16:rowId xmlns:a16="http://schemas.microsoft.com/office/drawing/2014/main" val="127486894"/>
                  </a:ext>
                </a:extLst>
              </a:tr>
              <a:tr h="370840">
                <a:tc rowSpan="3">
                  <a:txBody>
                    <a:bodyPr/>
                    <a:lstStyle/>
                    <a:p>
                      <a:pPr algn="ctr"/>
                      <a:r>
                        <a:rPr lang="en-US" sz="2000" dirty="0">
                          <a:latin typeface="Calibri" panose="020F0502020204030204" pitchFamily="34" charset="0"/>
                          <a:cs typeface="Calibri" panose="020F0502020204030204" pitchFamily="34" charset="0"/>
                        </a:rPr>
                        <a:t>CO2</a:t>
                      </a:r>
                    </a:p>
                  </a:txBody>
                  <a:tcPr anchor="ctr"/>
                </a:tc>
                <a:tc>
                  <a:txBody>
                    <a:bodyPr/>
                    <a:lstStyle/>
                    <a:p>
                      <a:pPr algn="ctr"/>
                      <a:r>
                        <a:rPr lang="en-US" sz="2000" dirty="0">
                          <a:latin typeface="Calibri" panose="020F0502020204030204" pitchFamily="34" charset="0"/>
                          <a:cs typeface="Calibri" panose="020F0502020204030204" pitchFamily="34" charset="0"/>
                        </a:rPr>
                        <a:t>4.5 – 6.8 Kg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0.9 – 2.4 m</a:t>
                      </a:r>
                    </a:p>
                  </a:txBody>
                  <a:tcPr anchor="ctr"/>
                </a:tc>
                <a:tc>
                  <a:txBody>
                    <a:bodyPr/>
                    <a:lstStyle/>
                    <a:p>
                      <a:pPr algn="ctr"/>
                      <a:r>
                        <a:rPr lang="en-US" sz="2000" dirty="0">
                          <a:latin typeface="Calibri" panose="020F0502020204030204" pitchFamily="34" charset="0"/>
                          <a:cs typeface="Calibri" panose="020F0502020204030204" pitchFamily="34" charset="0"/>
                        </a:rPr>
                        <a:t>8-30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2 to 10 B; C</a:t>
                      </a:r>
                    </a:p>
                  </a:txBody>
                  <a:tcPr anchor="ctr"/>
                </a:tc>
                <a:extLst>
                  <a:ext uri="{0D108BD9-81ED-4DB2-BD59-A6C34878D82A}">
                    <a16:rowId xmlns:a16="http://schemas.microsoft.com/office/drawing/2014/main" val="243781490"/>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9 Kg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0.9 – 2.4 m</a:t>
                      </a:r>
                    </a:p>
                  </a:txBody>
                  <a:tcPr anchor="ctr"/>
                </a:tc>
                <a:tc>
                  <a:txBody>
                    <a:bodyPr/>
                    <a:lstStyle/>
                    <a:p>
                      <a:pPr algn="ctr"/>
                      <a:r>
                        <a:rPr lang="en-US" sz="2000" dirty="0">
                          <a:latin typeface="Calibri" panose="020F0502020204030204" pitchFamily="34" charset="0"/>
                          <a:cs typeface="Calibri" panose="020F0502020204030204" pitchFamily="34" charset="0"/>
                        </a:rPr>
                        <a:t>8-30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10 B; C</a:t>
                      </a:r>
                    </a:p>
                  </a:txBody>
                  <a:tcPr anchor="ctr"/>
                </a:tc>
                <a:extLst>
                  <a:ext uri="{0D108BD9-81ED-4DB2-BD59-A6C34878D82A}">
                    <a16:rowId xmlns:a16="http://schemas.microsoft.com/office/drawing/2014/main" val="3373225082"/>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23-45 Kg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0.9 – 3.0 m</a:t>
                      </a:r>
                    </a:p>
                  </a:txBody>
                  <a:tcPr anchor="ctr"/>
                </a:tc>
                <a:tc>
                  <a:txBody>
                    <a:bodyPr/>
                    <a:lstStyle/>
                    <a:p>
                      <a:pPr algn="ctr"/>
                      <a:r>
                        <a:rPr lang="en-US" sz="2000" dirty="0">
                          <a:latin typeface="Calibri" panose="020F0502020204030204" pitchFamily="34" charset="0"/>
                          <a:cs typeface="Calibri" panose="020F0502020204030204" pitchFamily="34" charset="0"/>
                        </a:rPr>
                        <a:t>10 – 30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10 to 20 B; C</a:t>
                      </a:r>
                    </a:p>
                  </a:txBody>
                  <a:tcPr anchor="ctr"/>
                </a:tc>
                <a:extLst>
                  <a:ext uri="{0D108BD9-81ED-4DB2-BD59-A6C34878D82A}">
                    <a16:rowId xmlns:a16="http://schemas.microsoft.com/office/drawing/2014/main" val="686142713"/>
                  </a:ext>
                </a:extLst>
              </a:tr>
              <a:tr h="370840">
                <a:tc rowSpan="4">
                  <a:txBody>
                    <a:bodyPr/>
                    <a:lstStyle/>
                    <a:p>
                      <a:pPr algn="ctr"/>
                      <a:r>
                        <a:rPr lang="en-US" sz="2000" dirty="0">
                          <a:latin typeface="Calibri" panose="020F0502020204030204" pitchFamily="34" charset="0"/>
                          <a:cs typeface="Calibri" panose="020F0502020204030204" pitchFamily="34" charset="0"/>
                        </a:rPr>
                        <a:t>Regular Dry chemical </a:t>
                      </a:r>
                    </a:p>
                  </a:txBody>
                  <a:tcPr anchor="ctr"/>
                </a:tc>
                <a:tc>
                  <a:txBody>
                    <a:bodyPr/>
                    <a:lstStyle/>
                    <a:p>
                      <a:pPr algn="ctr"/>
                      <a:r>
                        <a:rPr lang="en-US" sz="2000" dirty="0">
                          <a:latin typeface="Calibri" panose="020F0502020204030204" pitchFamily="34" charset="0"/>
                          <a:cs typeface="Calibri" panose="020F0502020204030204" pitchFamily="34" charset="0"/>
                        </a:rPr>
                        <a:t>3.4 Kg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1.5 – 6.1 m</a:t>
                      </a:r>
                    </a:p>
                  </a:txBody>
                  <a:tcPr anchor="ctr"/>
                </a:tc>
                <a:tc>
                  <a:txBody>
                    <a:bodyPr/>
                    <a:lstStyle/>
                    <a:p>
                      <a:pPr algn="ctr"/>
                      <a:r>
                        <a:rPr lang="en-US" sz="2000" dirty="0">
                          <a:latin typeface="Calibri" panose="020F0502020204030204" pitchFamily="34" charset="0"/>
                          <a:cs typeface="Calibri" panose="020F0502020204030204" pitchFamily="34" charset="0"/>
                        </a:rPr>
                        <a:t>8 – 25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5-B</a:t>
                      </a:r>
                    </a:p>
                  </a:txBody>
                  <a:tcPr anchor="ctr"/>
                </a:tc>
                <a:extLst>
                  <a:ext uri="{0D108BD9-81ED-4DB2-BD59-A6C34878D82A}">
                    <a16:rowId xmlns:a16="http://schemas.microsoft.com/office/drawing/2014/main" val="2467601652"/>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4.5 – 6.8 Kg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1.5 – 6.1 m</a:t>
                      </a:r>
                    </a:p>
                  </a:txBody>
                  <a:tcPr anchor="ctr"/>
                </a:tc>
                <a:tc>
                  <a:txBody>
                    <a:bodyPr/>
                    <a:lstStyle/>
                    <a:p>
                      <a:pPr algn="ctr"/>
                      <a:r>
                        <a:rPr lang="en-US" sz="2000" dirty="0">
                          <a:latin typeface="Calibri" panose="020F0502020204030204" pitchFamily="34" charset="0"/>
                          <a:cs typeface="Calibri" panose="020F0502020204030204" pitchFamily="34" charset="0"/>
                        </a:rPr>
                        <a:t>10 – 25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5-B</a:t>
                      </a:r>
                    </a:p>
                  </a:txBody>
                  <a:tcPr anchor="ctr"/>
                </a:tc>
                <a:extLst>
                  <a:ext uri="{0D108BD9-81ED-4DB2-BD59-A6C34878D82A}">
                    <a16:rowId xmlns:a16="http://schemas.microsoft.com/office/drawing/2014/main" val="3311450072"/>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9.1 Kg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1.5 – 6.1 m</a:t>
                      </a:r>
                    </a:p>
                  </a:txBody>
                  <a:tcPr anchor="ctr"/>
                </a:tc>
                <a:tc>
                  <a:txBody>
                    <a:bodyPr/>
                    <a:lstStyle/>
                    <a:p>
                      <a:pPr algn="ctr"/>
                      <a:r>
                        <a:rPr lang="en-US" sz="2000" dirty="0">
                          <a:latin typeface="Calibri" panose="020F0502020204030204" pitchFamily="34" charset="0"/>
                          <a:cs typeface="Calibri" panose="020F0502020204030204" pitchFamily="34" charset="0"/>
                        </a:rPr>
                        <a:t>10 – 25 s</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10-B</a:t>
                      </a:r>
                    </a:p>
                  </a:txBody>
                  <a:tcPr anchor="ctr"/>
                </a:tc>
                <a:extLst>
                  <a:ext uri="{0D108BD9-81ED-4DB2-BD59-A6C34878D82A}">
                    <a16:rowId xmlns:a16="http://schemas.microsoft.com/office/drawing/2014/main" val="1745766615"/>
                  </a:ext>
                </a:extLst>
              </a:tr>
              <a:tr h="370840">
                <a:tc vMerge="1">
                  <a:txBody>
                    <a:bodyPr/>
                    <a:lstStyle/>
                    <a:p>
                      <a:pPr algn="ctr"/>
                      <a:endParaRPr lang="en-US" sz="2000" dirty="0">
                        <a:latin typeface="Calibri" panose="020F0502020204030204" pitchFamily="34" charset="0"/>
                        <a:cs typeface="Calibri" panose="020F0502020204030204" pitchFamily="34" charset="0"/>
                      </a:endParaRPr>
                    </a:p>
                  </a:txBody>
                  <a:tcPr anchor="ctr"/>
                </a:tc>
                <a:tc>
                  <a:txBody>
                    <a:bodyPr/>
                    <a:lstStyle/>
                    <a:p>
                      <a:pPr algn="ctr"/>
                      <a:r>
                        <a:rPr lang="en-US" sz="2000" dirty="0">
                          <a:latin typeface="Calibri" panose="020F0502020204030204" pitchFamily="34" charset="0"/>
                          <a:cs typeface="Calibri" panose="020F0502020204030204" pitchFamily="34" charset="0"/>
                        </a:rPr>
                        <a:t>13 Kg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1.5 – 6.1 m</a:t>
                      </a:r>
                    </a:p>
                  </a:txBody>
                  <a:tcPr anchor="ctr"/>
                </a:tc>
                <a:tc>
                  <a:txBody>
                    <a:bodyPr/>
                    <a:lstStyle/>
                    <a:p>
                      <a:pPr algn="ctr"/>
                      <a:r>
                        <a:rPr lang="en-US" sz="2000" dirty="0">
                          <a:latin typeface="Calibri" panose="020F0502020204030204" pitchFamily="34" charset="0"/>
                          <a:cs typeface="Calibri" panose="020F0502020204030204" pitchFamily="34" charset="0"/>
                        </a:rPr>
                        <a:t>20 – 105 s </a:t>
                      </a:r>
                    </a:p>
                  </a:txBody>
                  <a:tcPr anchor="ctr"/>
                </a:tc>
                <a:tc>
                  <a:txBody>
                    <a:bodyPr/>
                    <a:lstStyle/>
                    <a:p>
                      <a:pPr marL="0" algn="ctr" defTabSz="457200" rtl="0" eaLnBrk="1" latinLnBrk="0" hangingPunct="1"/>
                      <a:r>
                        <a:rPr lang="en-US" sz="2000" kern="1200" dirty="0">
                          <a:solidFill>
                            <a:schemeClr val="dk1"/>
                          </a:solidFill>
                          <a:latin typeface="Calibri" panose="020F0502020204030204" pitchFamily="34" charset="0"/>
                          <a:ea typeface="+mn-ea"/>
                          <a:cs typeface="Calibri" panose="020F0502020204030204" pitchFamily="34" charset="0"/>
                        </a:rPr>
                        <a:t>20-B</a:t>
                      </a:r>
                    </a:p>
                  </a:txBody>
                  <a:tcPr anchor="ctr"/>
                </a:tc>
                <a:extLst>
                  <a:ext uri="{0D108BD9-81ED-4DB2-BD59-A6C34878D82A}">
                    <a16:rowId xmlns:a16="http://schemas.microsoft.com/office/drawing/2014/main" val="1202930352"/>
                  </a:ext>
                </a:extLst>
              </a:tr>
            </a:tbl>
          </a:graphicData>
        </a:graphic>
      </p:graphicFrame>
    </p:spTree>
    <p:extLst>
      <p:ext uri="{BB962C8B-B14F-4D97-AF65-F5344CB8AC3E}">
        <p14:creationId xmlns:p14="http://schemas.microsoft.com/office/powerpoint/2010/main" val="3104943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چیدمان خاموش کننده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45</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graphicFrame>
        <p:nvGraphicFramePr>
          <p:cNvPr id="2" name="Table 3">
            <a:extLst>
              <a:ext uri="{FF2B5EF4-FFF2-40B4-BE49-F238E27FC236}">
                <a16:creationId xmlns:a16="http://schemas.microsoft.com/office/drawing/2014/main" id="{1325112B-51E5-469E-80FA-D24163502EBB}"/>
              </a:ext>
            </a:extLst>
          </p:cNvPr>
          <p:cNvGraphicFramePr>
            <a:graphicFrameLocks noGrp="1"/>
          </p:cNvGraphicFramePr>
          <p:nvPr>
            <p:extLst>
              <p:ext uri="{D42A27DB-BD31-4B8C-83A1-F6EECF244321}">
                <p14:modId xmlns:p14="http://schemas.microsoft.com/office/powerpoint/2010/main" val="3955940438"/>
              </p:ext>
            </p:extLst>
          </p:nvPr>
        </p:nvGraphicFramePr>
        <p:xfrm>
          <a:off x="2395317" y="1718295"/>
          <a:ext cx="8128000" cy="3708400"/>
        </p:xfrm>
        <a:graphic>
          <a:graphicData uri="http://schemas.openxmlformats.org/drawingml/2006/table">
            <a:tbl>
              <a:tblPr firstRow="1" bandRow="1">
                <a:tableStyleId>{B301B821-A1FF-4177-AEE7-76D212191A09}</a:tableStyleId>
              </a:tblPr>
              <a:tblGrid>
                <a:gridCol w="2032000">
                  <a:extLst>
                    <a:ext uri="{9D8B030D-6E8A-4147-A177-3AD203B41FA5}">
                      <a16:colId xmlns:a16="http://schemas.microsoft.com/office/drawing/2014/main" val="4211286805"/>
                    </a:ext>
                  </a:extLst>
                </a:gridCol>
                <a:gridCol w="2032000">
                  <a:extLst>
                    <a:ext uri="{9D8B030D-6E8A-4147-A177-3AD203B41FA5}">
                      <a16:colId xmlns:a16="http://schemas.microsoft.com/office/drawing/2014/main" val="3222292239"/>
                    </a:ext>
                  </a:extLst>
                </a:gridCol>
                <a:gridCol w="2032000">
                  <a:extLst>
                    <a:ext uri="{9D8B030D-6E8A-4147-A177-3AD203B41FA5}">
                      <a16:colId xmlns:a16="http://schemas.microsoft.com/office/drawing/2014/main" val="612261737"/>
                    </a:ext>
                  </a:extLst>
                </a:gridCol>
                <a:gridCol w="2032000">
                  <a:extLst>
                    <a:ext uri="{9D8B030D-6E8A-4147-A177-3AD203B41FA5}">
                      <a16:colId xmlns:a16="http://schemas.microsoft.com/office/drawing/2014/main" val="2193854552"/>
                    </a:ext>
                  </a:extLst>
                </a:gridCol>
              </a:tblGrid>
              <a:tr h="370840">
                <a:tc>
                  <a:txBody>
                    <a:bodyPr/>
                    <a:lstStyle/>
                    <a:p>
                      <a:pPr algn="ctr"/>
                      <a:r>
                        <a:rPr lang="en-US" sz="1800" b="0" i="0" u="none" strike="noStrike" kern="1200" baseline="0" dirty="0">
                          <a:solidFill>
                            <a:schemeClr val="lt1"/>
                          </a:solidFill>
                          <a:latin typeface="Calibri" panose="020F0502020204030204" pitchFamily="34" charset="0"/>
                          <a:ea typeface="+mn-ea"/>
                          <a:cs typeface="Calibri" panose="020F0502020204030204" pitchFamily="34" charset="0"/>
                        </a:rPr>
                        <a:t>Class A Rating</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1800" b="0" i="0" u="none" strike="noStrike" kern="1200" baseline="0" dirty="0">
                          <a:solidFill>
                            <a:schemeClr val="lt1"/>
                          </a:solidFill>
                          <a:latin typeface="Calibri" panose="020F0502020204030204" pitchFamily="34" charset="0"/>
                          <a:ea typeface="+mn-ea"/>
                          <a:cs typeface="Calibri" panose="020F0502020204030204" pitchFamily="34" charset="0"/>
                        </a:rPr>
                        <a:t>Light-Hazard</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1800" b="0" i="0" u="none" strike="noStrike" kern="1200" baseline="0" dirty="0">
                          <a:solidFill>
                            <a:schemeClr val="lt1"/>
                          </a:solidFill>
                          <a:latin typeface="Calibri" panose="020F0502020204030204" pitchFamily="34" charset="0"/>
                          <a:ea typeface="+mn-ea"/>
                          <a:cs typeface="Calibri" panose="020F0502020204030204" pitchFamily="34" charset="0"/>
                        </a:rPr>
                        <a:t>Ordinary-Hazard</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1800" b="0" i="0" u="none" strike="noStrike" kern="1200" baseline="0" dirty="0">
                          <a:solidFill>
                            <a:schemeClr val="lt1"/>
                          </a:solidFill>
                          <a:latin typeface="Calibri" panose="020F0502020204030204" pitchFamily="34" charset="0"/>
                          <a:ea typeface="+mn-ea"/>
                          <a:cs typeface="Calibri" panose="020F0502020204030204" pitchFamily="34" charset="0"/>
                        </a:rPr>
                        <a:t>Extra-Hazard</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05739999"/>
                  </a:ext>
                </a:extLst>
              </a:tr>
              <a:tr h="370840">
                <a:tc>
                  <a:txBody>
                    <a:bodyPr/>
                    <a:lstStyle/>
                    <a:p>
                      <a:pPr algn="ctr"/>
                      <a:r>
                        <a:rPr lang="en-US" sz="1800" b="0" i="0" u="none" strike="noStrike" kern="1200" baseline="0" dirty="0">
                          <a:solidFill>
                            <a:schemeClr val="dk1"/>
                          </a:solidFill>
                          <a:latin typeface="+mn-lt"/>
                          <a:ea typeface="+mn-ea"/>
                          <a:cs typeface="+mn-cs"/>
                        </a:rPr>
                        <a:t>1-A</a:t>
                      </a:r>
                    </a:p>
                  </a:txBody>
                  <a:tcPr anchor="ctr"/>
                </a:tc>
                <a:tc>
                  <a:txBody>
                    <a:bodyPr/>
                    <a:lstStyle/>
                    <a:p>
                      <a:pPr algn="ctr"/>
                      <a:r>
                        <a:rPr lang="en-US" dirty="0">
                          <a:latin typeface="Calibri" panose="020F0502020204030204" pitchFamily="34" charset="0"/>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349064259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6,000 (557)</a:t>
                      </a:r>
                    </a:p>
                  </a:txBody>
                  <a:tcPr anchor="ctr"/>
                </a:tc>
                <a:tc>
                  <a:txBody>
                    <a:bodyPr/>
                    <a:lstStyle/>
                    <a:p>
                      <a:pPr algn="ctr"/>
                      <a:r>
                        <a:rPr lang="en-US" sz="1800" b="0" i="0" u="none" strike="noStrike" kern="1200" baseline="0" dirty="0">
                          <a:solidFill>
                            <a:schemeClr val="dk1"/>
                          </a:solidFill>
                          <a:latin typeface="+mn-lt"/>
                          <a:ea typeface="+mn-ea"/>
                          <a:cs typeface="+mn-cs"/>
                        </a:rPr>
                        <a:t>3,000 (279)</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283448706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3-A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9,000 (836)</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4,500 (418)</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t>
                      </a:r>
                    </a:p>
                  </a:txBody>
                  <a:tcPr anchor="ctr"/>
                </a:tc>
                <a:extLst>
                  <a:ext uri="{0D108BD9-81ED-4DB2-BD59-A6C34878D82A}">
                    <a16:rowId xmlns:a16="http://schemas.microsoft.com/office/drawing/2014/main" val="425649538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4-A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11 ,250 (1045)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6,000 (557)</a:t>
                      </a:r>
                    </a:p>
                  </a:txBody>
                  <a:tcPr anchor="ctr"/>
                </a:tc>
                <a:tc>
                  <a:txBody>
                    <a:bodyPr/>
                    <a:lstStyle/>
                    <a:p>
                      <a:pPr algn="ctr"/>
                      <a:r>
                        <a:rPr lang="en-US" sz="1800" b="0" i="0" u="none" strike="noStrike" kern="1200" baseline="0" dirty="0">
                          <a:solidFill>
                            <a:schemeClr val="dk1"/>
                          </a:solidFill>
                          <a:latin typeface="+mn-lt"/>
                          <a:ea typeface="+mn-ea"/>
                          <a:cs typeface="+mn-cs"/>
                        </a:rPr>
                        <a:t>4,000 (372)</a:t>
                      </a:r>
                    </a:p>
                  </a:txBody>
                  <a:tcPr anchor="ctr"/>
                </a:tc>
                <a:extLst>
                  <a:ext uri="{0D108BD9-81ED-4DB2-BD59-A6C34878D82A}">
                    <a16:rowId xmlns:a16="http://schemas.microsoft.com/office/drawing/2014/main" val="416457039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6-A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11 ,250 (1045)</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9,000 (836)</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6,000 (557)</a:t>
                      </a:r>
                    </a:p>
                  </a:txBody>
                  <a:tcPr anchor="ctr"/>
                </a:tc>
                <a:extLst>
                  <a:ext uri="{0D108BD9-81ED-4DB2-BD59-A6C34878D82A}">
                    <a16:rowId xmlns:a16="http://schemas.microsoft.com/office/drawing/2014/main" val="387434345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10-A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11 ,250 (1045)</a:t>
                      </a:r>
                    </a:p>
                  </a:txBody>
                  <a:tcPr anchor="ctr"/>
                </a:tc>
                <a:tc>
                  <a:txBody>
                    <a:bodyPr/>
                    <a:lstStyle/>
                    <a:p>
                      <a:pPr algn="ctr"/>
                      <a:r>
                        <a:rPr lang="en-US" sz="1800" b="0" i="0" u="none" strike="noStrike" kern="1200" baseline="0" dirty="0">
                          <a:solidFill>
                            <a:schemeClr val="dk1"/>
                          </a:solidFill>
                          <a:latin typeface="+mn-lt"/>
                          <a:ea typeface="+mn-ea"/>
                          <a:cs typeface="+mn-cs"/>
                        </a:rPr>
                        <a:t>11 ,250 (1045)</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10,000 (929)</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315656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20-A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11 ,250 (1045)</a:t>
                      </a:r>
                    </a:p>
                  </a:txBody>
                  <a:tcPr anchor="ctr"/>
                </a:tc>
                <a:tc>
                  <a:txBody>
                    <a:bodyPr/>
                    <a:lstStyle/>
                    <a:p>
                      <a:pPr algn="ctr"/>
                      <a:r>
                        <a:rPr lang="en-US" sz="1800" b="0" i="0" u="none" strike="noStrike" kern="1200" baseline="0" dirty="0">
                          <a:solidFill>
                            <a:schemeClr val="dk1"/>
                          </a:solidFill>
                          <a:latin typeface="+mn-lt"/>
                          <a:ea typeface="+mn-ea"/>
                          <a:cs typeface="+mn-cs"/>
                        </a:rPr>
                        <a:t>11 ,250 (1045)</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1800" b="0" i="0" u="none" strike="noStrike" kern="1200" baseline="0" dirty="0">
                          <a:solidFill>
                            <a:schemeClr val="dk1"/>
                          </a:solidFill>
                          <a:latin typeface="+mn-lt"/>
                          <a:ea typeface="+mn-ea"/>
                          <a:cs typeface="+mn-cs"/>
                        </a:rPr>
                        <a:t>11 ,250 (1045)</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81294253"/>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30-A</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11 ,250 (1045)</a:t>
                      </a:r>
                    </a:p>
                  </a:txBody>
                  <a:tcPr anchor="ctr"/>
                </a:tc>
                <a:tc>
                  <a:txBody>
                    <a:bodyPr/>
                    <a:lstStyle/>
                    <a:p>
                      <a:pPr algn="ctr"/>
                      <a:r>
                        <a:rPr lang="en-US" sz="1800" b="0" i="0" u="none" strike="noStrike" kern="1200" baseline="0" dirty="0">
                          <a:solidFill>
                            <a:schemeClr val="dk1"/>
                          </a:solidFill>
                          <a:latin typeface="+mn-lt"/>
                          <a:ea typeface="+mn-ea"/>
                          <a:cs typeface="+mn-cs"/>
                        </a:rPr>
                        <a:t>11 ,250 (1045)</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1800" b="0" i="0" u="none" strike="noStrike" kern="1200" baseline="0" dirty="0">
                          <a:solidFill>
                            <a:schemeClr val="dk1"/>
                          </a:solidFill>
                          <a:latin typeface="+mn-lt"/>
                          <a:ea typeface="+mn-ea"/>
                          <a:cs typeface="+mn-cs"/>
                        </a:rPr>
                        <a:t>11 ,250 (1045)</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59204372"/>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40-A</a:t>
                      </a:r>
                      <a:endParaRPr lang="en-US" dirty="0">
                        <a:latin typeface="Calibri" panose="020F0502020204030204" pitchFamily="34" charset="0"/>
                        <a:cs typeface="Calibri" panose="020F0502020204030204" pitchFamily="34"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11 ,250 (1045)</a:t>
                      </a:r>
                    </a:p>
                  </a:txBody>
                  <a:tcPr anchor="ctr"/>
                </a:tc>
                <a:tc>
                  <a:txBody>
                    <a:bodyPr/>
                    <a:lstStyle/>
                    <a:p>
                      <a:pPr algn="ctr"/>
                      <a:r>
                        <a:rPr lang="en-US" sz="1800" b="0" i="0" u="none" strike="noStrike" kern="1200" baseline="0" dirty="0">
                          <a:solidFill>
                            <a:schemeClr val="dk1"/>
                          </a:solidFill>
                          <a:latin typeface="+mn-lt"/>
                          <a:ea typeface="+mn-ea"/>
                          <a:cs typeface="+mn-cs"/>
                        </a:rPr>
                        <a:t>11 ,250 (1045)</a:t>
                      </a: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1800" b="0" i="0" u="none" strike="noStrike" kern="1200" baseline="0" dirty="0">
                          <a:solidFill>
                            <a:schemeClr val="dk1"/>
                          </a:solidFill>
                          <a:latin typeface="+mn-lt"/>
                          <a:ea typeface="+mn-ea"/>
                          <a:cs typeface="+mn-cs"/>
                        </a:rPr>
                        <a:t>11 ,250 (1045)</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64624372"/>
                  </a:ext>
                </a:extLst>
              </a:tr>
            </a:tbl>
          </a:graphicData>
        </a:graphic>
      </p:graphicFrame>
    </p:spTree>
    <p:extLst>
      <p:ext uri="{BB962C8B-B14F-4D97-AF65-F5344CB8AC3E}">
        <p14:creationId xmlns:p14="http://schemas.microsoft.com/office/powerpoint/2010/main" val="1158677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چیدمان خاموش کننده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46</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pic>
        <p:nvPicPr>
          <p:cNvPr id="1026" name="Picture 2">
            <a:extLst>
              <a:ext uri="{FF2B5EF4-FFF2-40B4-BE49-F238E27FC236}">
                <a16:creationId xmlns:a16="http://schemas.microsoft.com/office/drawing/2014/main" id="{923016EE-4124-83FE-6837-49EEBF15C7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528" b="17106"/>
          <a:stretch/>
        </p:blipFill>
        <p:spPr bwMode="auto">
          <a:xfrm>
            <a:off x="7390207" y="989159"/>
            <a:ext cx="4141788" cy="24081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F8B3F68-A336-9A6D-6D97-E775438E0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770" y="138012"/>
            <a:ext cx="6071801" cy="45740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42EB80B-9437-F453-E65E-D48577343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757" y="4528932"/>
            <a:ext cx="6849431" cy="2191056"/>
          </a:xfrm>
          <a:prstGeom prst="rect">
            <a:avLst/>
          </a:prstGeom>
        </p:spPr>
      </p:pic>
    </p:spTree>
    <p:extLst>
      <p:ext uri="{BB962C8B-B14F-4D97-AF65-F5344CB8AC3E}">
        <p14:creationId xmlns:p14="http://schemas.microsoft.com/office/powerpoint/2010/main" val="1758022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چیدمان خاموش کننده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47</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pic>
        <p:nvPicPr>
          <p:cNvPr id="2050" name="Picture 2">
            <a:extLst>
              <a:ext uri="{FF2B5EF4-FFF2-40B4-BE49-F238E27FC236}">
                <a16:creationId xmlns:a16="http://schemas.microsoft.com/office/drawing/2014/main" id="{228B10F2-9DD6-6730-21F3-2DCDDF9EA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41" y="531881"/>
            <a:ext cx="571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B590B8C-6003-6AE5-C8F2-6A594F12F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313" y="1638300"/>
            <a:ext cx="57150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6F41E69-E655-912F-A03A-8BE2C7DB01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3655" y="5354433"/>
            <a:ext cx="6944694" cy="971686"/>
          </a:xfrm>
          <a:prstGeom prst="rect">
            <a:avLst/>
          </a:prstGeom>
        </p:spPr>
      </p:pic>
    </p:spTree>
    <p:extLst>
      <p:ext uri="{BB962C8B-B14F-4D97-AF65-F5344CB8AC3E}">
        <p14:creationId xmlns:p14="http://schemas.microsoft.com/office/powerpoint/2010/main" val="3483316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چیدمان خاموش کننده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48</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pic>
        <p:nvPicPr>
          <p:cNvPr id="4098" name="Picture 2">
            <a:extLst>
              <a:ext uri="{FF2B5EF4-FFF2-40B4-BE49-F238E27FC236}">
                <a16:creationId xmlns:a16="http://schemas.microsoft.com/office/drawing/2014/main" id="{36675C9A-B73B-EB76-12D7-A7596E7EB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050"/>
          <a:stretch/>
        </p:blipFill>
        <p:spPr bwMode="auto">
          <a:xfrm>
            <a:off x="6140445" y="3794303"/>
            <a:ext cx="5658609" cy="29490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9C3E28-C306-BBB7-7CF2-D3048D54B938}"/>
              </a:ext>
            </a:extLst>
          </p:cNvPr>
          <p:cNvSpPr txBox="1"/>
          <p:nvPr/>
        </p:nvSpPr>
        <p:spPr>
          <a:xfrm>
            <a:off x="1213751" y="1163774"/>
            <a:ext cx="10337047" cy="3046988"/>
          </a:xfrm>
          <a:prstGeom prst="rect">
            <a:avLst/>
          </a:prstGeom>
          <a:noFill/>
        </p:spPr>
        <p:txBody>
          <a:bodyPr wrap="square">
            <a:spAutoFit/>
          </a:bodyPr>
          <a:lstStyle/>
          <a:p>
            <a:pPr algn="just"/>
            <a:r>
              <a:rPr lang="en-US" sz="2400" dirty="0">
                <a:latin typeface="Calibri" panose="020F0502020204030204" pitchFamily="34" charset="0"/>
                <a:cs typeface="Calibri" panose="020F0502020204030204" pitchFamily="34" charset="0"/>
              </a:rPr>
              <a:t>If Class A extinguishers are placed at the limit of their maximum travel distance then people might have to travel the entire 75 ft to get the extinguisher and then back another 75 ft to return to the fire in order to extinguish it. Let’s say the average person travels 3.5 mph, this means it would take them 30 seconds to travel the 150 ft it could take to grab the extinguisher and get back to the fire.</a:t>
            </a:r>
          </a:p>
          <a:p>
            <a:pPr algn="just"/>
            <a:r>
              <a:rPr lang="en-US" sz="2400" dirty="0">
                <a:latin typeface="Calibri" panose="020F0502020204030204" pitchFamily="34" charset="0"/>
                <a:cs typeface="Calibri" panose="020F0502020204030204" pitchFamily="34" charset="0"/>
              </a:rPr>
              <a:t>When distributing portable fire extinguishers an additional level of complexity is added when walls, obstructions and other structural features that limit movement are taken into consideration</a:t>
            </a:r>
          </a:p>
        </p:txBody>
      </p:sp>
    </p:spTree>
    <p:extLst>
      <p:ext uri="{BB962C8B-B14F-4D97-AF65-F5344CB8AC3E}">
        <p14:creationId xmlns:p14="http://schemas.microsoft.com/office/powerpoint/2010/main" val="2869223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883655" y="74603"/>
            <a:ext cx="8915399" cy="914556"/>
          </a:xfrm>
        </p:spPr>
        <p:txBody>
          <a:bodyPr anchor="ctr">
            <a:normAutofit/>
          </a:bodyPr>
          <a:lstStyle/>
          <a:p>
            <a:pPr algn="r" rtl="1"/>
            <a:r>
              <a:rPr lang="fa-IR" sz="4000" dirty="0">
                <a:cs typeface="B Titr" panose="00000700000000000000" pitchFamily="2" charset="-78"/>
              </a:rPr>
              <a:t>چیدمان خاموش کننده ها</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49</a:t>
            </a:fld>
            <a:endParaRPr lang="en-US"/>
          </a:p>
        </p:txBody>
      </p:sp>
      <p:sp>
        <p:nvSpPr>
          <p:cNvPr id="6" name="Title 1">
            <a:extLst>
              <a:ext uri="{FF2B5EF4-FFF2-40B4-BE49-F238E27FC236}">
                <a16:creationId xmlns:a16="http://schemas.microsoft.com/office/drawing/2014/main" id="{84F7D869-A864-43E3-BF79-65307D208E8F}"/>
              </a:ext>
            </a:extLst>
          </p:cNvPr>
          <p:cNvSpPr txBox="1">
            <a:spLocks/>
          </p:cNvSpPr>
          <p:nvPr/>
        </p:nvSpPr>
        <p:spPr>
          <a:xfrm>
            <a:off x="1668683" y="989159"/>
            <a:ext cx="10130371" cy="5226446"/>
          </a:xfrm>
          <a:prstGeom prst="rect">
            <a:avLst/>
          </a:prstGeom>
        </p:spPr>
        <p:txBody>
          <a:bodyPr vert="horz" lIns="91440" tIns="45720" rIns="91440" bIns="45720" rtlCol="0" anchor="t">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lnSpc>
                <a:spcPct val="150000"/>
              </a:lnSpc>
              <a:spcBef>
                <a:spcPts val="0"/>
              </a:spcBef>
              <a:spcAft>
                <a:spcPts val="800"/>
              </a:spcAft>
            </a:pPr>
            <a:endParaRPr lang="en-US" sz="2000" dirty="0">
              <a:latin typeface="Calibri" panose="020F0502020204030204" pitchFamily="34" charset="0"/>
              <a:ea typeface="Calibri" panose="020F0502020204030204" pitchFamily="34" charset="0"/>
              <a:cs typeface="B Zar" panose="00000400000000000000" pitchFamily="2" charset="-78"/>
            </a:endParaRPr>
          </a:p>
        </p:txBody>
      </p:sp>
      <p:pic>
        <p:nvPicPr>
          <p:cNvPr id="3074" name="Picture 2" descr="Extinguisher placement height">
            <a:extLst>
              <a:ext uri="{FF2B5EF4-FFF2-40B4-BE49-F238E27FC236}">
                <a16:creationId xmlns:a16="http://schemas.microsoft.com/office/drawing/2014/main" id="{069D6643-399A-D1BA-0CEF-5B75346C6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007" y="173630"/>
            <a:ext cx="4841033" cy="5530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9620697-000C-638B-57C7-DBF85541D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510" y="5923160"/>
            <a:ext cx="6954220" cy="695422"/>
          </a:xfrm>
          <a:prstGeom prst="rect">
            <a:avLst/>
          </a:prstGeom>
        </p:spPr>
      </p:pic>
    </p:spTree>
    <p:extLst>
      <p:ext uri="{BB962C8B-B14F-4D97-AF65-F5344CB8AC3E}">
        <p14:creationId xmlns:p14="http://schemas.microsoft.com/office/powerpoint/2010/main" val="3281680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آشنایی با مثلث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5</a:t>
            </a:fld>
            <a:endParaRPr lang="en-US"/>
          </a:p>
        </p:txBody>
      </p:sp>
      <p:pic>
        <p:nvPicPr>
          <p:cNvPr id="8" name="Picture 7">
            <a:extLst>
              <a:ext uri="{FF2B5EF4-FFF2-40B4-BE49-F238E27FC236}">
                <a16:creationId xmlns:a16="http://schemas.microsoft.com/office/drawing/2014/main" id="{615ED99F-2857-49E0-8786-D1FE49159BD8}"/>
              </a:ext>
            </a:extLst>
          </p:cNvPr>
          <p:cNvPicPr>
            <a:picLocks noChangeAspect="1"/>
          </p:cNvPicPr>
          <p:nvPr/>
        </p:nvPicPr>
        <p:blipFill>
          <a:blip r:embed="rId2"/>
          <a:stretch>
            <a:fillRect/>
          </a:stretch>
        </p:blipFill>
        <p:spPr>
          <a:xfrm>
            <a:off x="3646223" y="2091952"/>
            <a:ext cx="3302657" cy="2880149"/>
          </a:xfrm>
          <a:prstGeom prst="rect">
            <a:avLst/>
          </a:prstGeom>
        </p:spPr>
      </p:pic>
      <p:pic>
        <p:nvPicPr>
          <p:cNvPr id="10" name="Picture 9">
            <a:extLst>
              <a:ext uri="{FF2B5EF4-FFF2-40B4-BE49-F238E27FC236}">
                <a16:creationId xmlns:a16="http://schemas.microsoft.com/office/drawing/2014/main" id="{1D1D82FA-ADFA-4BB6-8BD1-63679DA44316}"/>
              </a:ext>
            </a:extLst>
          </p:cNvPr>
          <p:cNvPicPr>
            <a:picLocks noChangeAspect="1"/>
          </p:cNvPicPr>
          <p:nvPr/>
        </p:nvPicPr>
        <p:blipFill>
          <a:blip r:embed="rId3"/>
          <a:stretch>
            <a:fillRect/>
          </a:stretch>
        </p:blipFill>
        <p:spPr>
          <a:xfrm>
            <a:off x="8051572" y="2091952"/>
            <a:ext cx="3276333" cy="3154751"/>
          </a:xfrm>
          <a:prstGeom prst="rect">
            <a:avLst/>
          </a:prstGeom>
        </p:spPr>
      </p:pic>
    </p:spTree>
    <p:extLst>
      <p:ext uri="{BB962C8B-B14F-4D97-AF65-F5344CB8AC3E}">
        <p14:creationId xmlns:p14="http://schemas.microsoft.com/office/powerpoint/2010/main" val="156817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7C3C9FEA-AB08-4E5F-A658-5F4F00B40618}"/>
              </a:ext>
            </a:extLst>
          </p:cNvPr>
          <p:cNvSpPr>
            <a:spLocks noGrp="1" noChangeAspect="1" noChangeArrowheads="1"/>
          </p:cNvSpPr>
          <p:nvPr>
            <p:ph type="ctrTitle"/>
          </p:nvPr>
        </p:nvSpPr>
        <p:spPr bwMode="auto">
          <a:xfrm>
            <a:off x="2730500" y="2103438"/>
            <a:ext cx="8915400" cy="336708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algn="r" rtl="1"/>
            <a:r>
              <a:rPr lang="fa-IR" sz="3200" dirty="0">
                <a:latin typeface="Calibri" panose="020F0502020204030204" pitchFamily="34" charset="0"/>
                <a:cs typeface="B Nazanin" panose="00000400000000000000" pitchFamily="2" charset="-78"/>
              </a:rPr>
              <a:t>خفه کردن: قطع جریان اکسیژن</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سرد کردن: قطع حرارت </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قطع کردن: قطع جریان سوخت</a:t>
            </a:r>
            <a:br>
              <a:rPr lang="en-US"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قطع زنجیره واکنش: مربوط به ضلع چهارم</a:t>
            </a:r>
            <a:br>
              <a:rPr lang="fa-IR" sz="3200" dirty="0">
                <a:latin typeface="Calibri" panose="020F0502020204030204" pitchFamily="34" charset="0"/>
                <a:cs typeface="B Nazanin" panose="00000400000000000000" pitchFamily="2" charset="-78"/>
              </a:rPr>
            </a:br>
            <a:r>
              <a:rPr lang="fa-IR" sz="3200" dirty="0">
                <a:latin typeface="Calibri" panose="020F0502020204030204" pitchFamily="34" charset="0"/>
                <a:cs typeface="B Nazanin" panose="00000400000000000000" pitchFamily="2" charset="-78"/>
              </a:rPr>
              <a:t> (</a:t>
            </a:r>
            <a:r>
              <a:rPr lang="en-US" sz="3200" dirty="0">
                <a:latin typeface="Calibri" panose="020F0502020204030204" pitchFamily="34" charset="0"/>
                <a:cs typeface="B Nazanin" panose="00000400000000000000" pitchFamily="2" charset="-78"/>
              </a:rPr>
              <a:t>Chain Reactions</a:t>
            </a:r>
            <a:r>
              <a:rPr lang="fa-IR" sz="3200" dirty="0">
                <a:latin typeface="Calibri" panose="020F0502020204030204" pitchFamily="34" charset="0"/>
                <a:cs typeface="B Nazanin" panose="00000400000000000000" pitchFamily="2" charset="-78"/>
              </a:rPr>
              <a:t>)</a:t>
            </a:r>
            <a:endParaRPr lang="en-US" sz="3200" dirty="0">
              <a:latin typeface="Calibri" panose="020F0502020204030204" pitchFamily="34" charset="0"/>
              <a:cs typeface="B Nazanin" panose="00000400000000000000" pitchFamily="2" charset="-78"/>
            </a:endParaRPr>
          </a:p>
        </p:txBody>
      </p:sp>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6" y="462831"/>
            <a:ext cx="8915399" cy="1126283"/>
          </a:xfrm>
        </p:spPr>
        <p:txBody>
          <a:bodyPr anchor="ctr">
            <a:normAutofit/>
          </a:bodyPr>
          <a:lstStyle/>
          <a:p>
            <a:pPr algn="r" rtl="1"/>
            <a:r>
              <a:rPr lang="fa-IR" sz="4000" dirty="0">
                <a:cs typeface="B Titr" panose="00000700000000000000" pitchFamily="2" charset="-78"/>
              </a:rPr>
              <a:t>روش های اطفاء حریق:</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6</a:t>
            </a:fld>
            <a:endParaRPr lang="en-US"/>
          </a:p>
        </p:txBody>
      </p:sp>
      <p:pic>
        <p:nvPicPr>
          <p:cNvPr id="7" name="Picture 6">
            <a:extLst>
              <a:ext uri="{FF2B5EF4-FFF2-40B4-BE49-F238E27FC236}">
                <a16:creationId xmlns:a16="http://schemas.microsoft.com/office/drawing/2014/main" id="{A95EBAF0-210F-4203-8C78-61C3C4E371E4}"/>
              </a:ext>
            </a:extLst>
          </p:cNvPr>
          <p:cNvPicPr>
            <a:picLocks noChangeAspect="1"/>
          </p:cNvPicPr>
          <p:nvPr/>
        </p:nvPicPr>
        <p:blipFill>
          <a:blip r:embed="rId2"/>
          <a:stretch>
            <a:fillRect/>
          </a:stretch>
        </p:blipFill>
        <p:spPr>
          <a:xfrm>
            <a:off x="2831976" y="2683896"/>
            <a:ext cx="3462037" cy="2357131"/>
          </a:xfrm>
          <a:prstGeom prst="rect">
            <a:avLst/>
          </a:prstGeom>
        </p:spPr>
      </p:pic>
    </p:spTree>
    <p:extLst>
      <p:ext uri="{BB962C8B-B14F-4D97-AF65-F5344CB8AC3E}">
        <p14:creationId xmlns:p14="http://schemas.microsoft.com/office/powerpoint/2010/main" val="331400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5" y="719666"/>
            <a:ext cx="8915399" cy="1126283"/>
          </a:xfrm>
        </p:spPr>
        <p:txBody>
          <a:bodyPr anchor="ctr">
            <a:normAutofit/>
          </a:bodyPr>
          <a:lstStyle/>
          <a:p>
            <a:pPr algn="r" rtl="1"/>
            <a:r>
              <a:rPr lang="fa-IR" sz="4000" dirty="0">
                <a:cs typeface="B Titr" panose="00000700000000000000" pitchFamily="2" charset="-78"/>
              </a:rPr>
              <a:t>کلاس های حریق (آتش-مواد سوختنی):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7</a:t>
            </a:fld>
            <a:endParaRPr lang="en-US"/>
          </a:p>
        </p:txBody>
      </p:sp>
      <p:graphicFrame>
        <p:nvGraphicFramePr>
          <p:cNvPr id="6" name="Table 6">
            <a:extLst>
              <a:ext uri="{FF2B5EF4-FFF2-40B4-BE49-F238E27FC236}">
                <a16:creationId xmlns:a16="http://schemas.microsoft.com/office/drawing/2014/main" id="{EAA4D2EE-09FA-47CD-A192-615556D4AB47}"/>
              </a:ext>
            </a:extLst>
          </p:cNvPr>
          <p:cNvGraphicFramePr>
            <a:graphicFrameLocks noGrp="1"/>
          </p:cNvGraphicFramePr>
          <p:nvPr>
            <p:extLst>
              <p:ext uri="{D42A27DB-BD31-4B8C-83A1-F6EECF244321}">
                <p14:modId xmlns:p14="http://schemas.microsoft.com/office/powerpoint/2010/main" val="3309010819"/>
              </p:ext>
            </p:extLst>
          </p:nvPr>
        </p:nvGraphicFramePr>
        <p:xfrm>
          <a:off x="3212730" y="2139518"/>
          <a:ext cx="8128000" cy="3475197"/>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3595671727"/>
                    </a:ext>
                  </a:extLst>
                </a:gridCol>
                <a:gridCol w="609600">
                  <a:extLst>
                    <a:ext uri="{9D8B030D-6E8A-4147-A177-3AD203B41FA5}">
                      <a16:colId xmlns:a16="http://schemas.microsoft.com/office/drawing/2014/main" val="3290076722"/>
                    </a:ext>
                  </a:extLst>
                </a:gridCol>
                <a:gridCol w="3536272">
                  <a:extLst>
                    <a:ext uri="{9D8B030D-6E8A-4147-A177-3AD203B41FA5}">
                      <a16:colId xmlns:a16="http://schemas.microsoft.com/office/drawing/2014/main" val="3737402877"/>
                    </a:ext>
                  </a:extLst>
                </a:gridCol>
                <a:gridCol w="527728">
                  <a:extLst>
                    <a:ext uri="{9D8B030D-6E8A-4147-A177-3AD203B41FA5}">
                      <a16:colId xmlns:a16="http://schemas.microsoft.com/office/drawing/2014/main" val="177748518"/>
                    </a:ext>
                  </a:extLst>
                </a:gridCol>
              </a:tblGrid>
              <a:tr h="442437">
                <a:tc gridSpan="2">
                  <a:txBody>
                    <a:bodyPr/>
                    <a:lstStyle/>
                    <a:p>
                      <a:pPr algn="ctr" rtl="1"/>
                      <a:r>
                        <a:rPr lang="en-US" dirty="0">
                          <a:latin typeface="Georgia" panose="02040502050405020303" pitchFamily="18" charset="0"/>
                        </a:rPr>
                        <a:t>NFPA (US)</a:t>
                      </a:r>
                    </a:p>
                  </a:txBody>
                  <a:tcPr/>
                </a:tc>
                <a:tc hMerge="1">
                  <a:txBody>
                    <a:bodyPr/>
                    <a:lstStyle/>
                    <a:p>
                      <a:endParaRPr lang="en-US"/>
                    </a:p>
                  </a:txBody>
                  <a:tcPr/>
                </a:tc>
                <a:tc gridSpan="2">
                  <a:txBody>
                    <a:bodyPr/>
                    <a:lstStyle/>
                    <a:p>
                      <a:pPr algn="ctr" rtl="1"/>
                      <a:r>
                        <a:rPr lang="en-US" sz="1800" b="1" kern="1200" dirty="0">
                          <a:solidFill>
                            <a:schemeClr val="lt1"/>
                          </a:solidFill>
                          <a:latin typeface="Georgia" panose="02040502050405020303" pitchFamily="18" charset="0"/>
                          <a:ea typeface="+mn-ea"/>
                          <a:cs typeface="+mn-cs"/>
                        </a:rPr>
                        <a:t>BS (UE &amp; IRAN)</a:t>
                      </a:r>
                    </a:p>
                  </a:txBody>
                  <a:tcPr/>
                </a:tc>
                <a:tc hMerge="1">
                  <a:txBody>
                    <a:bodyPr/>
                    <a:lstStyle/>
                    <a:p>
                      <a:endParaRPr lang="en-US"/>
                    </a:p>
                  </a:txBody>
                  <a:tcPr/>
                </a:tc>
                <a:extLst>
                  <a:ext uri="{0D108BD9-81ED-4DB2-BD59-A6C34878D82A}">
                    <a16:rowId xmlns:a16="http://schemas.microsoft.com/office/drawing/2014/main" val="3958330118"/>
                  </a:ext>
                </a:extLst>
              </a:tr>
              <a:tr h="370840">
                <a:tc>
                  <a:txBody>
                    <a:bodyPr/>
                    <a:lstStyle/>
                    <a:p>
                      <a:pPr algn="ctr" rtl="1"/>
                      <a:r>
                        <a:rPr lang="fa-IR" dirty="0">
                          <a:latin typeface="Georgia" panose="02040502050405020303" pitchFamily="18" charset="0"/>
                          <a:cs typeface="B Nazanin" panose="00000400000000000000" pitchFamily="2" charset="-78"/>
                        </a:rPr>
                        <a:t>مواد جامد مثل چوب، کاغذ و لباس</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(تولید خاکستر)</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b="1" dirty="0">
                          <a:latin typeface="Georgia" panose="02040502050405020303" pitchFamily="18" charset="0"/>
                        </a:rPr>
                        <a:t>A</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dirty="0">
                          <a:latin typeface="Georgia" panose="02040502050405020303" pitchFamily="18" charset="0"/>
                          <a:cs typeface="B Nazanin" panose="00000400000000000000" pitchFamily="2" charset="-78"/>
                        </a:rPr>
                        <a:t>مواد جامد مثل چوب، کاغذ و لباس</a:t>
                      </a:r>
                      <a:endParaRPr lang="en-US" dirty="0">
                        <a:latin typeface="Georgia" panose="02040502050405020303" pitchFamily="18" charset="0"/>
                        <a:cs typeface="B Nazanin" panose="00000400000000000000" pitchFamily="2" charset="-78"/>
                      </a:endParaRPr>
                    </a:p>
                    <a:p>
                      <a:pPr algn="ctr" rtl="1"/>
                      <a:r>
                        <a:rPr lang="fa-IR" sz="1800" kern="1200" dirty="0">
                          <a:solidFill>
                            <a:schemeClr val="dk1"/>
                          </a:solidFill>
                          <a:latin typeface="Georgia" panose="02040502050405020303" pitchFamily="18" charset="0"/>
                          <a:ea typeface="+mn-ea"/>
                          <a:cs typeface="B Nazanin" panose="00000400000000000000" pitchFamily="2" charset="-78"/>
                        </a:rPr>
                        <a:t>(تولید خاکستر)</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sz="1800" b="1" kern="1200" dirty="0">
                          <a:solidFill>
                            <a:schemeClr val="tx1"/>
                          </a:solidFill>
                          <a:latin typeface="Georgia" panose="02040502050405020303" pitchFamily="18" charset="0"/>
                          <a:ea typeface="+mn-ea"/>
                          <a:cs typeface="+mn-cs"/>
                        </a:rPr>
                        <a:t>A</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774393"/>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مایعات و گازهای قابل اشتعال</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b="1" dirty="0">
                          <a:latin typeface="Georgia" panose="02040502050405020303" pitchFamily="18" charset="0"/>
                        </a:rPr>
                        <a:t>B</a:t>
                      </a:r>
                    </a:p>
                  </a:txBody>
                  <a:tcPr>
                    <a:lnL w="12700" cap="flat" cmpd="sng" algn="ctr">
                      <a:solidFill>
                        <a:schemeClr val="tx1"/>
                      </a:solidFill>
                      <a:prstDash val="solid"/>
                      <a:round/>
                      <a:headEnd type="none" w="med" len="med"/>
                      <a:tailEnd type="none" w="med" len="med"/>
                    </a:lnL>
                  </a:tcPr>
                </a:tc>
                <a:tc>
                  <a:txBody>
                    <a:bodyPr/>
                    <a:lstStyle/>
                    <a:p>
                      <a:pPr algn="ctr" rtl="1"/>
                      <a:r>
                        <a:rPr lang="fa-IR" sz="1800" kern="1200" dirty="0">
                          <a:solidFill>
                            <a:schemeClr val="dk1"/>
                          </a:solidFill>
                          <a:latin typeface="Georgia" panose="02040502050405020303" pitchFamily="18" charset="0"/>
                          <a:ea typeface="+mn-ea"/>
                          <a:cs typeface="B Nazanin" panose="00000400000000000000" pitchFamily="2" charset="-78"/>
                        </a:rPr>
                        <a:t>مایعات قابل اشتعال</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sz="1800" b="1" kern="1200" dirty="0">
                          <a:solidFill>
                            <a:schemeClr val="tx1"/>
                          </a:solidFill>
                          <a:latin typeface="Georgia" panose="02040502050405020303" pitchFamily="18" charset="0"/>
                          <a:ea typeface="+mn-ea"/>
                          <a:cs typeface="+mn-cs"/>
                        </a:rPr>
                        <a:t>B</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89957215"/>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تجهیزات الکتریکی</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Georgia" panose="02040502050405020303" pitchFamily="18" charset="0"/>
                          <a:ea typeface="+mn-ea"/>
                          <a:cs typeface="+mn-cs"/>
                        </a:rPr>
                        <a:t>C</a:t>
                      </a:r>
                    </a:p>
                  </a:txBody>
                  <a:tcPr>
                    <a:lnL w="12700" cap="flat" cmpd="sng" algn="ctr">
                      <a:solidFill>
                        <a:schemeClr val="tx1"/>
                      </a:solidFill>
                      <a:prstDash val="solid"/>
                      <a:round/>
                      <a:headEnd type="none" w="med" len="med"/>
                      <a:tailEnd type="none" w="med" len="med"/>
                    </a:lnL>
                  </a:tcPr>
                </a:tc>
                <a:tc>
                  <a:txBody>
                    <a:bodyPr/>
                    <a:lstStyle/>
                    <a:p>
                      <a:pPr algn="ctr" rtl="1"/>
                      <a:r>
                        <a:rPr lang="fa-IR" sz="1800" kern="1200" dirty="0">
                          <a:solidFill>
                            <a:schemeClr val="dk1"/>
                          </a:solidFill>
                          <a:latin typeface="Georgia" panose="02040502050405020303" pitchFamily="18" charset="0"/>
                          <a:ea typeface="+mn-ea"/>
                          <a:cs typeface="B Nazanin" panose="00000400000000000000" pitchFamily="2" charset="-78"/>
                        </a:rPr>
                        <a:t>گازهای قابل اشتعال</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sz="1800" b="1" kern="1200" dirty="0">
                          <a:solidFill>
                            <a:schemeClr val="tx1"/>
                          </a:solidFill>
                          <a:latin typeface="Georgia" panose="02040502050405020303" pitchFamily="18" charset="0"/>
                          <a:ea typeface="+mn-ea"/>
                          <a:cs typeface="+mn-cs"/>
                        </a:rPr>
                        <a:t>C</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1113026"/>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فلزات قابل اشتعال (منیزیم،پتاسیم، سدیم)</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b="1" dirty="0">
                          <a:latin typeface="Georgia" panose="02040502050405020303" pitchFamily="18" charset="0"/>
                        </a:rPr>
                        <a:t>D</a:t>
                      </a:r>
                    </a:p>
                  </a:txBody>
                  <a:tcPr>
                    <a:lnL w="12700" cap="flat" cmpd="sng" algn="ctr">
                      <a:solidFill>
                        <a:schemeClr val="tx1"/>
                      </a:solidFill>
                      <a:prstDash val="solid"/>
                      <a:round/>
                      <a:headEnd type="none" w="med" len="med"/>
                      <a:tailEnd type="none" w="med" len="med"/>
                    </a:lnL>
                  </a:tcPr>
                </a:tc>
                <a:tc>
                  <a:txBody>
                    <a:bodyPr/>
                    <a:lstStyle/>
                    <a:p>
                      <a:pPr algn="ctr" rtl="1"/>
                      <a:r>
                        <a:rPr lang="fa-IR" sz="1800" kern="1200" dirty="0">
                          <a:solidFill>
                            <a:schemeClr val="dk1"/>
                          </a:solidFill>
                          <a:latin typeface="Georgia" panose="02040502050405020303" pitchFamily="18" charset="0"/>
                          <a:ea typeface="+mn-ea"/>
                          <a:cs typeface="B Nazanin" panose="00000400000000000000" pitchFamily="2" charset="-78"/>
                        </a:rPr>
                        <a:t>فلزات قابل اشتعال (منیزیم،پتاسیم، سدیم)</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sz="1800" b="1" kern="1200" dirty="0">
                          <a:solidFill>
                            <a:schemeClr val="tx1"/>
                          </a:solidFill>
                          <a:latin typeface="Georgia" panose="02040502050405020303" pitchFamily="18" charset="0"/>
                          <a:ea typeface="+mn-ea"/>
                          <a:cs typeface="+mn-cs"/>
                        </a:rPr>
                        <a:t>D</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97129413"/>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مواد قابل اشتعال آشپزخانه</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 (روغنهای حیوانی/گیاهی)</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lnR w="12700" cap="flat" cmpd="sng" algn="ctr">
                      <a:solidFill>
                        <a:schemeClr val="tx1"/>
                      </a:solidFill>
                      <a:prstDash val="solid"/>
                      <a:round/>
                      <a:headEnd type="none" w="med" len="med"/>
                      <a:tailEnd type="none" w="med" len="med"/>
                    </a:lnR>
                  </a:tcPr>
                </a:tc>
                <a:tc>
                  <a:txBody>
                    <a:bodyPr/>
                    <a:lstStyle/>
                    <a:p>
                      <a:pPr algn="ctr" rtl="1"/>
                      <a:r>
                        <a:rPr lang="en-US" b="1" dirty="0">
                          <a:latin typeface="Georgia" panose="02040502050405020303" pitchFamily="18" charset="0"/>
                        </a:rPr>
                        <a:t>K</a:t>
                      </a:r>
                    </a:p>
                  </a:txBody>
                  <a:tcPr anchor="ctr">
                    <a:lnL w="12700" cap="flat" cmpd="sng" algn="ctr">
                      <a:solidFill>
                        <a:schemeClr val="tx1"/>
                      </a:solidFill>
                      <a:prstDash val="solid"/>
                      <a:round/>
                      <a:headEnd type="none" w="med" len="med"/>
                      <a:tailEnd type="none" w="med" len="med"/>
                    </a:lnL>
                  </a:tcPr>
                </a:tc>
                <a:tc>
                  <a:txBody>
                    <a:bodyPr/>
                    <a:lstStyle/>
                    <a:p>
                      <a:pPr algn="ctr" rtl="1"/>
                      <a:r>
                        <a:rPr lang="fa-IR" sz="1800" kern="1200" dirty="0">
                          <a:solidFill>
                            <a:schemeClr val="dk1"/>
                          </a:solidFill>
                          <a:latin typeface="Georgia" panose="02040502050405020303" pitchFamily="18" charset="0"/>
                          <a:ea typeface="+mn-ea"/>
                          <a:cs typeface="B Nazanin" panose="00000400000000000000" pitchFamily="2" charset="-78"/>
                        </a:rPr>
                        <a:t>تجهیزات الکتریکی</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en-US" sz="1800" b="1" kern="1200" dirty="0">
                          <a:solidFill>
                            <a:schemeClr val="tx1"/>
                          </a:solidFill>
                          <a:latin typeface="Georgia" panose="02040502050405020303" pitchFamily="18" charset="0"/>
                          <a:ea typeface="+mn-ea"/>
                          <a:cs typeface="+mn-cs"/>
                        </a:rPr>
                        <a:t>E</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79333092"/>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Georgia" panose="02040502050405020303" pitchFamily="18" charset="0"/>
                          <a:ea typeface="+mn-ea"/>
                          <a:cs typeface="B Nazanin" panose="00000400000000000000" pitchFamily="2" charset="-78"/>
                        </a:rPr>
                        <a:t>----------</a:t>
                      </a:r>
                    </a:p>
                  </a:txBody>
                  <a:tcPr anchor="ctr">
                    <a:lnR w="12700" cap="flat" cmpd="sng" algn="ctr">
                      <a:solidFill>
                        <a:schemeClr val="tx1"/>
                      </a:solidFill>
                      <a:prstDash val="solid"/>
                      <a:round/>
                      <a:headEnd type="none" w="med" len="med"/>
                      <a:tailEnd type="none" w="med" len="med"/>
                    </a:lnR>
                  </a:tcPr>
                </a:tc>
                <a:tc>
                  <a:txBody>
                    <a:bodyPr/>
                    <a:lstStyle/>
                    <a:p>
                      <a:pPr algn="ctr" rtl="1"/>
                      <a:r>
                        <a:rPr lang="en-US" b="1" dirty="0">
                          <a:latin typeface="Georgia" panose="02040502050405020303" pitchFamily="18" charset="0"/>
                        </a:rPr>
                        <a:t>--</a:t>
                      </a:r>
                    </a:p>
                  </a:txBody>
                  <a:tcPr anchor="ctr">
                    <a:lnL w="12700" cap="flat" cmpd="sng" algn="ctr">
                      <a:solidFill>
                        <a:schemeClr val="tx1"/>
                      </a:solidFill>
                      <a:prstDash val="solid"/>
                      <a:round/>
                      <a:headEnd type="none" w="med" len="med"/>
                      <a:tailEnd type="none" w="med" len="med"/>
                    </a:lnL>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مواد قابل اشتعال آشپزخانه</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latin typeface="Georgia" panose="02040502050405020303" pitchFamily="18" charset="0"/>
                          <a:ea typeface="+mn-ea"/>
                          <a:cs typeface="B Nazanin" panose="00000400000000000000" pitchFamily="2" charset="-78"/>
                        </a:rPr>
                        <a:t> (روغنهای حیوانی/گیاهی)</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lnR w="12700" cap="flat" cmpd="sng" algn="ctr">
                      <a:solidFill>
                        <a:schemeClr val="tx1"/>
                      </a:solidFill>
                      <a:prstDash val="solid"/>
                      <a:round/>
                      <a:headEnd type="none" w="med" len="med"/>
                      <a:tailEnd type="none" w="med" len="med"/>
                    </a:lnR>
                  </a:tcPr>
                </a:tc>
                <a:tc>
                  <a:txBody>
                    <a:bodyPr/>
                    <a:lstStyle/>
                    <a:p>
                      <a:pPr algn="ctr" rtl="1"/>
                      <a:r>
                        <a:rPr lang="en-US" sz="1800" b="1" kern="1200" dirty="0">
                          <a:solidFill>
                            <a:schemeClr val="tx1"/>
                          </a:solidFill>
                          <a:latin typeface="Georgia" panose="02040502050405020303" pitchFamily="18" charset="0"/>
                          <a:ea typeface="+mn-ea"/>
                          <a:cs typeface="+mn-cs"/>
                        </a:rPr>
                        <a:t>F</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60324974"/>
                  </a:ext>
                </a:extLst>
              </a:tr>
            </a:tbl>
          </a:graphicData>
        </a:graphic>
      </p:graphicFrame>
    </p:spTree>
    <p:extLst>
      <p:ext uri="{BB962C8B-B14F-4D97-AF65-F5344CB8AC3E}">
        <p14:creationId xmlns:p14="http://schemas.microsoft.com/office/powerpoint/2010/main" val="148472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5" y="719666"/>
            <a:ext cx="8915399" cy="1126283"/>
          </a:xfrm>
        </p:spPr>
        <p:txBody>
          <a:bodyPr anchor="ctr">
            <a:normAutofit/>
          </a:bodyPr>
          <a:lstStyle/>
          <a:p>
            <a:pPr algn="r" rtl="1"/>
            <a:r>
              <a:rPr lang="fa-IR" sz="4000" dirty="0">
                <a:cs typeface="B Titr" panose="00000700000000000000" pitchFamily="2" charset="-78"/>
              </a:rPr>
              <a:t>کلاس های حریق (آتش-مواد سوختنی):</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8</a:t>
            </a:fld>
            <a:endParaRPr lang="en-US"/>
          </a:p>
        </p:txBody>
      </p:sp>
      <p:pic>
        <p:nvPicPr>
          <p:cNvPr id="2" name="Picture 1">
            <a:extLst>
              <a:ext uri="{FF2B5EF4-FFF2-40B4-BE49-F238E27FC236}">
                <a16:creationId xmlns:a16="http://schemas.microsoft.com/office/drawing/2014/main" id="{61AAF9F0-AF24-485A-857E-C44C8C752052}"/>
              </a:ext>
            </a:extLst>
          </p:cNvPr>
          <p:cNvPicPr>
            <a:picLocks noChangeAspect="1"/>
          </p:cNvPicPr>
          <p:nvPr/>
        </p:nvPicPr>
        <p:blipFill rotWithShape="1">
          <a:blip r:embed="rId2"/>
          <a:srcRect b="3055"/>
          <a:stretch/>
        </p:blipFill>
        <p:spPr>
          <a:xfrm>
            <a:off x="6957961" y="1845949"/>
            <a:ext cx="4353181" cy="4208074"/>
          </a:xfrm>
          <a:prstGeom prst="rect">
            <a:avLst/>
          </a:prstGeom>
        </p:spPr>
      </p:pic>
      <p:pic>
        <p:nvPicPr>
          <p:cNvPr id="7" name="Picture 6">
            <a:extLst>
              <a:ext uri="{FF2B5EF4-FFF2-40B4-BE49-F238E27FC236}">
                <a16:creationId xmlns:a16="http://schemas.microsoft.com/office/drawing/2014/main" id="{D97EB5F6-9365-4EFA-93DE-30488947BB93}"/>
              </a:ext>
            </a:extLst>
          </p:cNvPr>
          <p:cNvPicPr>
            <a:picLocks noChangeAspect="1"/>
          </p:cNvPicPr>
          <p:nvPr/>
        </p:nvPicPr>
        <p:blipFill rotWithShape="1">
          <a:blip r:embed="rId3"/>
          <a:srcRect l="-2164" t="-2093" r="2164" b="14955"/>
          <a:stretch/>
        </p:blipFill>
        <p:spPr>
          <a:xfrm>
            <a:off x="2793399" y="1845949"/>
            <a:ext cx="3829050" cy="4208074"/>
          </a:xfrm>
          <a:prstGeom prst="rect">
            <a:avLst/>
          </a:prstGeom>
        </p:spPr>
      </p:pic>
    </p:spTree>
    <p:extLst>
      <p:ext uri="{BB962C8B-B14F-4D97-AF65-F5344CB8AC3E}">
        <p14:creationId xmlns:p14="http://schemas.microsoft.com/office/powerpoint/2010/main" val="126113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907D1-D423-48AC-8A1D-D31089E5235D}"/>
              </a:ext>
            </a:extLst>
          </p:cNvPr>
          <p:cNvSpPr>
            <a:spLocks noGrp="1"/>
          </p:cNvSpPr>
          <p:nvPr>
            <p:ph type="subTitle" idx="1"/>
          </p:nvPr>
        </p:nvSpPr>
        <p:spPr>
          <a:xfrm>
            <a:off x="2731255" y="719666"/>
            <a:ext cx="8915399" cy="1126283"/>
          </a:xfrm>
        </p:spPr>
        <p:txBody>
          <a:bodyPr anchor="ctr">
            <a:normAutofit/>
          </a:bodyPr>
          <a:lstStyle/>
          <a:p>
            <a:pPr algn="r" rtl="1"/>
            <a:r>
              <a:rPr lang="fa-IR" sz="4000" dirty="0">
                <a:cs typeface="B Titr" panose="00000700000000000000" pitchFamily="2" charset="-78"/>
              </a:rPr>
              <a:t>طبقه بندی اماکن براساس نوع خطر</a:t>
            </a:r>
            <a:endParaRPr lang="en-US" sz="4000" dirty="0">
              <a:cs typeface="B Titr" panose="00000700000000000000" pitchFamily="2" charset="-78"/>
            </a:endParaRPr>
          </a:p>
        </p:txBody>
      </p:sp>
      <p:sp>
        <p:nvSpPr>
          <p:cNvPr id="5" name="Slide Number Placeholder 4">
            <a:extLst>
              <a:ext uri="{FF2B5EF4-FFF2-40B4-BE49-F238E27FC236}">
                <a16:creationId xmlns:a16="http://schemas.microsoft.com/office/drawing/2014/main" id="{4257C52B-EF7B-45FF-9DDD-9D9591CAB535}"/>
              </a:ext>
            </a:extLst>
          </p:cNvPr>
          <p:cNvSpPr>
            <a:spLocks noGrp="1"/>
          </p:cNvSpPr>
          <p:nvPr>
            <p:ph type="sldNum" sz="quarter" idx="12"/>
          </p:nvPr>
        </p:nvSpPr>
        <p:spPr/>
        <p:txBody>
          <a:bodyPr/>
          <a:lstStyle/>
          <a:p>
            <a:fld id="{DEF1B2C4-F10A-465B-8A90-59FF03559F3D}" type="slidenum">
              <a:rPr lang="en-US" smtClean="0"/>
              <a:t>9</a:t>
            </a:fld>
            <a:endParaRPr lang="en-US"/>
          </a:p>
        </p:txBody>
      </p:sp>
      <p:graphicFrame>
        <p:nvGraphicFramePr>
          <p:cNvPr id="6" name="Table 6">
            <a:extLst>
              <a:ext uri="{FF2B5EF4-FFF2-40B4-BE49-F238E27FC236}">
                <a16:creationId xmlns:a16="http://schemas.microsoft.com/office/drawing/2014/main" id="{EAA4D2EE-09FA-47CD-A192-615556D4AB47}"/>
              </a:ext>
            </a:extLst>
          </p:cNvPr>
          <p:cNvGraphicFramePr>
            <a:graphicFrameLocks noGrp="1"/>
          </p:cNvGraphicFramePr>
          <p:nvPr>
            <p:extLst>
              <p:ext uri="{D42A27DB-BD31-4B8C-83A1-F6EECF244321}">
                <p14:modId xmlns:p14="http://schemas.microsoft.com/office/powerpoint/2010/main" val="338330990"/>
              </p:ext>
            </p:extLst>
          </p:nvPr>
        </p:nvGraphicFramePr>
        <p:xfrm>
          <a:off x="1714500" y="2050618"/>
          <a:ext cx="9359528" cy="3917157"/>
        </p:xfrm>
        <a:graphic>
          <a:graphicData uri="http://schemas.openxmlformats.org/drawingml/2006/table">
            <a:tbl>
              <a:tblPr firstRow="1" bandRow="1">
                <a:tableStyleId>{5C22544A-7EE6-4342-B048-85BDC9FD1C3A}</a:tableStyleId>
              </a:tblPr>
              <a:tblGrid>
                <a:gridCol w="2565400">
                  <a:extLst>
                    <a:ext uri="{9D8B030D-6E8A-4147-A177-3AD203B41FA5}">
                      <a16:colId xmlns:a16="http://schemas.microsoft.com/office/drawing/2014/main" val="3519408034"/>
                    </a:ext>
                  </a:extLst>
                </a:gridCol>
                <a:gridCol w="4445000">
                  <a:extLst>
                    <a:ext uri="{9D8B030D-6E8A-4147-A177-3AD203B41FA5}">
                      <a16:colId xmlns:a16="http://schemas.microsoft.com/office/drawing/2014/main" val="3595671727"/>
                    </a:ext>
                  </a:extLst>
                </a:gridCol>
                <a:gridCol w="1282700">
                  <a:extLst>
                    <a:ext uri="{9D8B030D-6E8A-4147-A177-3AD203B41FA5}">
                      <a16:colId xmlns:a16="http://schemas.microsoft.com/office/drawing/2014/main" val="3737402877"/>
                    </a:ext>
                  </a:extLst>
                </a:gridCol>
                <a:gridCol w="1066428">
                  <a:extLst>
                    <a:ext uri="{9D8B030D-6E8A-4147-A177-3AD203B41FA5}">
                      <a16:colId xmlns:a16="http://schemas.microsoft.com/office/drawing/2014/main" val="177748518"/>
                    </a:ext>
                  </a:extLst>
                </a:gridCol>
              </a:tblGrid>
              <a:tr h="442437">
                <a:tc>
                  <a:txBody>
                    <a:bodyPr/>
                    <a:lstStyle/>
                    <a:p>
                      <a:pPr algn="ctr" rtl="1"/>
                      <a:r>
                        <a:rPr lang="fa-IR" sz="2000" dirty="0">
                          <a:cs typeface="B Titr" panose="00000700000000000000" pitchFamily="2" charset="-78"/>
                        </a:rPr>
                        <a:t>مثال</a:t>
                      </a:r>
                      <a:endParaRPr lang="en-US" sz="2000" dirty="0">
                        <a:latin typeface="Georgia" panose="02040502050405020303" pitchFamily="18" charset="0"/>
                        <a:cs typeface="B Titr" panose="00000700000000000000" pitchFamily="2" charset="-78"/>
                      </a:endParaRPr>
                    </a:p>
                  </a:txBody>
                  <a:tcPr/>
                </a:tc>
                <a:tc>
                  <a:txBody>
                    <a:bodyPr/>
                    <a:lstStyle/>
                    <a:p>
                      <a:pPr algn="ctr" rtl="1"/>
                      <a:r>
                        <a:rPr lang="fa-IR" sz="2000" dirty="0">
                          <a:cs typeface="B Titr" panose="00000700000000000000" pitchFamily="2" charset="-78"/>
                        </a:rPr>
                        <a:t>مشخصات</a:t>
                      </a:r>
                      <a:endParaRPr lang="en-US" sz="2000" dirty="0">
                        <a:latin typeface="Georgia" panose="02040502050405020303" pitchFamily="18" charset="0"/>
                        <a:cs typeface="B Titr" panose="00000700000000000000" pitchFamily="2" charset="-78"/>
                      </a:endParaRPr>
                    </a:p>
                  </a:txBody>
                  <a:tcPr/>
                </a:tc>
                <a:tc gridSpan="2">
                  <a:txBody>
                    <a:bodyPr/>
                    <a:lstStyle/>
                    <a:p>
                      <a:pPr algn="ctr" rtl="1"/>
                      <a:r>
                        <a:rPr lang="fa-IR" sz="2000" b="1" kern="1200" dirty="0">
                          <a:solidFill>
                            <a:schemeClr val="lt1"/>
                          </a:solidFill>
                          <a:cs typeface="B Titr" panose="00000700000000000000" pitchFamily="2" charset="-78"/>
                        </a:rPr>
                        <a:t>نوع ساختمان و زیرگروه </a:t>
                      </a:r>
                      <a:endParaRPr lang="en-US" sz="2000" b="1" kern="1200" dirty="0">
                        <a:solidFill>
                          <a:schemeClr val="lt1"/>
                        </a:solidFill>
                        <a:latin typeface="Georgia" panose="02040502050405020303" pitchFamily="18" charset="0"/>
                        <a:ea typeface="+mn-ea"/>
                        <a:cs typeface="B Titr" panose="00000700000000000000" pitchFamily="2" charset="-78"/>
                      </a:endParaRPr>
                    </a:p>
                  </a:txBody>
                  <a:tcPr/>
                </a:tc>
                <a:tc hMerge="1">
                  <a:txBody>
                    <a:bodyPr/>
                    <a:lstStyle/>
                    <a:p>
                      <a:endParaRPr lang="en-US"/>
                    </a:p>
                  </a:txBody>
                  <a:tcPr/>
                </a:tc>
                <a:extLst>
                  <a:ext uri="{0D108BD9-81ED-4DB2-BD59-A6C34878D82A}">
                    <a16:rowId xmlns:a16="http://schemas.microsoft.com/office/drawing/2014/main" val="3958330118"/>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ساختمان های اداری، مساجد، هتل ها، مهمانسرا ها</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algn="ctr" rtl="1"/>
                      <a:r>
                        <a:rPr lang="fa-IR" dirty="0">
                          <a:cs typeface="B Nazanin" panose="00000400000000000000" pitchFamily="2" charset="-78"/>
                        </a:rPr>
                        <a:t>دانسیته کمتر از 50 کیلوگرم بر مترمربع</a:t>
                      </a:r>
                      <a:endParaRPr lang="en-US" b="1" dirty="0">
                        <a:latin typeface="Georgia" panose="02040502050405020303" pitchFamily="18" charset="0"/>
                        <a:cs typeface="B Nazanin" panose="00000400000000000000" pitchFamily="2" charset="-78"/>
                      </a:endParaRPr>
                    </a:p>
                  </a:txBody>
                  <a:tcPr/>
                </a:tc>
                <a:tc gridSpan="2">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b="1" dirty="0">
                          <a:cs typeface="B Nazanin" panose="00000400000000000000" pitchFamily="2" charset="-78"/>
                        </a:rPr>
                        <a:t>کم خطر</a:t>
                      </a:r>
                      <a:endParaRPr lang="en-US" sz="1800" b="1" kern="1200" dirty="0">
                        <a:solidFill>
                          <a:schemeClr val="tx1"/>
                        </a:solidFill>
                        <a:latin typeface="Georgia" panose="02040502050405020303" pitchFamily="18" charset="0"/>
                        <a:ea typeface="+mn-ea"/>
                        <a:cs typeface="B Nazanin" panose="00000400000000000000" pitchFamily="2" charset="-78"/>
                      </a:endParaRPr>
                    </a:p>
                  </a:txBody>
                  <a:tcPr anchor="ctr"/>
                </a:tc>
                <a:tc hMerge="1">
                  <a:txBody>
                    <a:bodyPr/>
                    <a:lstStyle/>
                    <a:p>
                      <a:pPr algn="ctr" rtl="1"/>
                      <a:r>
                        <a:rPr lang="en-US" sz="1800" b="1" kern="1200" dirty="0">
                          <a:solidFill>
                            <a:schemeClr val="tx1"/>
                          </a:solidFill>
                          <a:latin typeface="Georgia" panose="02040502050405020303" pitchFamily="18" charset="0"/>
                          <a:ea typeface="+mn-ea"/>
                          <a:cs typeface="+mn-cs"/>
                        </a:rPr>
                        <a:t>A</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2774393"/>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انبارهای معمولی، پارکینگ ها، </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رستوران ها </a:t>
                      </a:r>
                      <a:endParaRPr lang="fa-IR"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دانسیته مواد بین 50 تا 100 کیلوگرم بر مترمربع</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انبارها با ارتفاع چیدمان کمتر از 2/4 متر</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tc>
                <a:tc>
                  <a:txBody>
                    <a:bodyPr/>
                    <a:lstStyle/>
                    <a:p>
                      <a:pPr algn="ctr" rtl="1"/>
                      <a:r>
                        <a:rPr lang="fa-IR" sz="1800" kern="1200" dirty="0">
                          <a:solidFill>
                            <a:schemeClr val="dk1"/>
                          </a:solidFill>
                          <a:cs typeface="B Nazanin" panose="00000400000000000000" pitchFamily="2" charset="-78"/>
                        </a:rPr>
                        <a:t>گروه یک </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tc>
                <a:tc rowSpan="2">
                  <a:txBody>
                    <a:bodyPr/>
                    <a:lstStyle/>
                    <a:p>
                      <a:pPr algn="ctr" rtl="1"/>
                      <a:r>
                        <a:rPr lang="fa-IR" sz="1800" b="1" kern="1200" dirty="0">
                          <a:solidFill>
                            <a:schemeClr val="tx1"/>
                          </a:solidFill>
                          <a:cs typeface="B Nazanin" panose="00000400000000000000" pitchFamily="2" charset="-78"/>
                        </a:rPr>
                        <a:t>متوسط</a:t>
                      </a:r>
                      <a:endParaRPr lang="en-US" sz="1800" b="1" kern="1200" dirty="0">
                        <a:solidFill>
                          <a:schemeClr val="tx1"/>
                        </a:solidFill>
                        <a:latin typeface="Georgia" panose="02040502050405020303" pitchFamily="18" charset="0"/>
                        <a:ea typeface="+mn-ea"/>
                        <a:cs typeface="B Nazanin" panose="00000400000000000000" pitchFamily="2" charset="-78"/>
                      </a:endParaRPr>
                    </a:p>
                  </a:txBody>
                  <a:tcPr anchor="ctr"/>
                </a:tc>
                <a:extLst>
                  <a:ext uri="{0D108BD9-81ED-4DB2-BD59-A6C34878D82A}">
                    <a16:rowId xmlns:a16="http://schemas.microsoft.com/office/drawing/2014/main" val="789957215"/>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انبارهای صنعتی و تجاری، کارگاه های تولیدی و صنعتی</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دانسیته مواد بین 100 تا 150 کیلوگرم بر مربع</a:t>
                      </a:r>
                    </a:p>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انبارها با ارتفاع چیدمان بین 2/4 تا 4 متر </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tc>
                <a:tc>
                  <a:txBody>
                    <a:bodyPr/>
                    <a:lstStyle/>
                    <a:p>
                      <a:pPr algn="ctr" rtl="1"/>
                      <a:r>
                        <a:rPr lang="fa-IR" sz="1800" kern="1200" dirty="0">
                          <a:solidFill>
                            <a:schemeClr val="dk1"/>
                          </a:solidFill>
                          <a:cs typeface="B Nazanin" panose="00000400000000000000" pitchFamily="2" charset="-78"/>
                        </a:rPr>
                        <a:t>گروه دو </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tc>
                <a:tc vMerge="1">
                  <a:txBody>
                    <a:bodyPr/>
                    <a:lstStyle/>
                    <a:p>
                      <a:pPr algn="ctr" rtl="1"/>
                      <a:r>
                        <a:rPr lang="en-US" sz="1800" b="1" kern="1200" dirty="0">
                          <a:solidFill>
                            <a:schemeClr val="tx1"/>
                          </a:solidFill>
                          <a:latin typeface="Georgia" panose="02040502050405020303" pitchFamily="18" charset="0"/>
                          <a:ea typeface="+mn-ea"/>
                          <a:cs typeface="+mn-cs"/>
                        </a:rPr>
                        <a:t>C</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1113026"/>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کارگاه مواد شیمیایی، آزمایشگاه، اتاق سرور، گالری و اماکن امنیتی</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0" kern="1200" dirty="0">
                          <a:solidFill>
                            <a:schemeClr val="dk1"/>
                          </a:solidFill>
                          <a:cs typeface="B Nazanin" panose="00000400000000000000" pitchFamily="2" charset="-78"/>
                        </a:rPr>
                        <a:t>مکان هایی با قابلیت اشتعال و نرخ حرارت آزاد شده و سرعت گسترش بالا، لیکن تراکم مواد سوختنی پایین</a:t>
                      </a:r>
                      <a:endParaRPr lang="en-US" b="0" dirty="0">
                        <a:latin typeface="Georgia" panose="02040502050405020303" pitchFamily="18" charset="0"/>
                        <a:cs typeface="B Nazanin" panose="00000400000000000000" pitchFamily="2" charset="-78"/>
                      </a:endParaRPr>
                    </a:p>
                  </a:txBody>
                  <a:tcPr/>
                </a:tc>
                <a:tc>
                  <a:txBody>
                    <a:bodyPr/>
                    <a:lstStyle/>
                    <a:p>
                      <a:pPr algn="ctr" rtl="1"/>
                      <a:r>
                        <a:rPr lang="fa-IR" sz="1800" kern="1200" dirty="0">
                          <a:solidFill>
                            <a:schemeClr val="dk1"/>
                          </a:solidFill>
                          <a:cs typeface="B Nazanin" panose="00000400000000000000" pitchFamily="2" charset="-78"/>
                        </a:rPr>
                        <a:t>گروه یک </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tc>
                <a:tc rowSpan="2">
                  <a:txBody>
                    <a:bodyPr/>
                    <a:lstStyle/>
                    <a:p>
                      <a:pPr algn="ctr" rtl="1"/>
                      <a:r>
                        <a:rPr lang="fa-IR" sz="1800" b="1" kern="1200" dirty="0">
                          <a:solidFill>
                            <a:schemeClr val="tx1"/>
                          </a:solidFill>
                          <a:cs typeface="B Nazanin" panose="00000400000000000000" pitchFamily="2" charset="-78"/>
                        </a:rPr>
                        <a:t>پرخطر</a:t>
                      </a:r>
                      <a:endParaRPr lang="en-US" sz="1800" b="1" kern="1200" dirty="0">
                        <a:solidFill>
                          <a:schemeClr val="tx1"/>
                        </a:solidFill>
                        <a:latin typeface="Georgia" panose="02040502050405020303" pitchFamily="18" charset="0"/>
                        <a:ea typeface="+mn-ea"/>
                        <a:cs typeface="B Nazanin" panose="00000400000000000000" pitchFamily="2" charset="-78"/>
                      </a:endParaRPr>
                    </a:p>
                  </a:txBody>
                  <a:tcPr anchor="ctr"/>
                </a:tc>
                <a:extLst>
                  <a:ext uri="{0D108BD9-81ED-4DB2-BD59-A6C34878D82A}">
                    <a16:rowId xmlns:a16="http://schemas.microsoft.com/office/drawing/2014/main" val="3397129413"/>
                  </a:ext>
                </a:extLst>
              </a:tr>
              <a:tr h="370840">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kern="1200" dirty="0">
                          <a:solidFill>
                            <a:schemeClr val="dk1"/>
                          </a:solidFill>
                          <a:cs typeface="B Nazanin" panose="00000400000000000000" pitchFamily="2" charset="-78"/>
                        </a:rPr>
                        <a:t>پالایشگاه، پتروشیمی ها، اتاق رنگ، کارگاه های تولید مواد انفجاری</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fa-IR" sz="1800" b="0" kern="1200" dirty="0">
                          <a:solidFill>
                            <a:schemeClr val="dk1"/>
                          </a:solidFill>
                          <a:cs typeface="B Nazanin" panose="00000400000000000000" pitchFamily="2" charset="-78"/>
                        </a:rPr>
                        <a:t>دانسیته بالاتر از 100 (150) کیلوگرم بر مترمربع </a:t>
                      </a:r>
                      <a:endParaRPr lang="en-US" b="0" dirty="0">
                        <a:latin typeface="Georgia" panose="02040502050405020303" pitchFamily="18" charset="0"/>
                        <a:cs typeface="B Nazanin" panose="00000400000000000000" pitchFamily="2" charset="-78"/>
                      </a:endParaRPr>
                    </a:p>
                  </a:txBody>
                  <a:tcPr anchor="ctr"/>
                </a:tc>
                <a:tc>
                  <a:txBody>
                    <a:bodyPr/>
                    <a:lstStyle/>
                    <a:p>
                      <a:pPr algn="ctr" rtl="1"/>
                      <a:r>
                        <a:rPr lang="fa-IR" sz="1800" kern="1200" dirty="0">
                          <a:solidFill>
                            <a:schemeClr val="dk1"/>
                          </a:solidFill>
                          <a:cs typeface="B Nazanin" panose="00000400000000000000" pitchFamily="2" charset="-78"/>
                        </a:rPr>
                        <a:t>گروه دو </a:t>
                      </a:r>
                      <a:endParaRPr lang="en-US" sz="1800" kern="1200" dirty="0">
                        <a:solidFill>
                          <a:schemeClr val="dk1"/>
                        </a:solidFill>
                        <a:latin typeface="Georgia" panose="02040502050405020303" pitchFamily="18" charset="0"/>
                        <a:ea typeface="+mn-ea"/>
                        <a:cs typeface="B Nazanin" panose="00000400000000000000" pitchFamily="2" charset="-78"/>
                      </a:endParaRPr>
                    </a:p>
                  </a:txBody>
                  <a:tcPr anchor="ctr"/>
                </a:tc>
                <a:tc vMerge="1">
                  <a:txBody>
                    <a:bodyPr/>
                    <a:lstStyle/>
                    <a:p>
                      <a:pPr algn="ctr" rtl="1"/>
                      <a:r>
                        <a:rPr lang="en-US" sz="1800" b="1" kern="1200" dirty="0">
                          <a:solidFill>
                            <a:schemeClr val="tx1"/>
                          </a:solidFill>
                        </a:rPr>
                        <a:t>E</a:t>
                      </a:r>
                      <a:endParaRPr lang="en-US" sz="1800" b="1" kern="1200" dirty="0">
                        <a:solidFill>
                          <a:schemeClr val="tx1"/>
                        </a:solidFill>
                        <a:latin typeface="Georgia" panose="02040502050405020303" pitchFamily="18" charset="0"/>
                        <a:ea typeface="+mn-ea"/>
                        <a:cs typeface="+mn-cs"/>
                      </a:endParaRPr>
                    </a:p>
                  </a:txBody>
                  <a:tcPr anchor="ctr"/>
                </a:tc>
                <a:extLst>
                  <a:ext uri="{0D108BD9-81ED-4DB2-BD59-A6C34878D82A}">
                    <a16:rowId xmlns:a16="http://schemas.microsoft.com/office/drawing/2014/main" val="3979333092"/>
                  </a:ext>
                </a:extLst>
              </a:tr>
            </a:tbl>
          </a:graphicData>
        </a:graphic>
      </p:graphicFrame>
    </p:spTree>
    <p:extLst>
      <p:ext uri="{BB962C8B-B14F-4D97-AF65-F5344CB8AC3E}">
        <p14:creationId xmlns:p14="http://schemas.microsoft.com/office/powerpoint/2010/main" val="30933922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4092</TotalTime>
  <Words>3999</Words>
  <Application>Microsoft Office PowerPoint</Application>
  <PresentationFormat>Widescreen</PresentationFormat>
  <Paragraphs>358</Paragraphs>
  <Slides>49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B Nazanin</vt:lpstr>
      <vt:lpstr>B Titr</vt:lpstr>
      <vt:lpstr>Calibri</vt:lpstr>
      <vt:lpstr>Century Gothic</vt:lpstr>
      <vt:lpstr>Georgia</vt:lpstr>
      <vt:lpstr>Times New Roman</vt:lpstr>
      <vt:lpstr>Wingdings 3</vt:lpstr>
      <vt:lpstr>Wisp</vt:lpstr>
      <vt:lpstr>آشنایی با سیستم های اطفاء حریق</vt:lpstr>
      <vt:lpstr>• کارشناس مهندسی شیمی – پتروشیمی • کارشناسی ارشد مهندسی ایمنی و بهداشت حرفه ای  • مشاور مرکز تحقیقات و تعلیمات حفاظت فنی و بهداشت کار (سیستم های اعلام و اطفاء حریق) • مدرس مورد تایید مرکز تحقیقات و تعلیمات حفاظت فنی و بهداشت کار  • مشاور صنایع مختلف در زمینه ایمنی، بهداشت و محیط زیست  • طراح و مشاور در زمینه سیستم های اعلام و اطفاء حریق • بهره بردار و پیمانکار ایستگاه های آتش نشانی صنعتی  • مدرس دوره های مختلف در زمینه HSE در صنایع و مراکز دانشگاهی</vt:lpstr>
      <vt:lpstr>• آیین نامه پیشگیری و مبارزه با آتش سوزی کارگاه ها (مصوب 1391)  • مبحث سوم ساختمان (حفاظت ساختمان ها در برابر حریق) </vt:lpstr>
      <vt:lpstr>PowerPoint Presentation</vt:lpstr>
      <vt:lpstr>PowerPoint Presentation</vt:lpstr>
      <vt:lpstr>خفه کردن: قطع جریان اکسیژن سرد کردن: قطع حرارت  قطع کردن: قطع جریان سوخت قطع زنجیره واکنش: مربوط به ضلع چهارم  (Chain Reactions)</vt:lpstr>
      <vt:lpstr>PowerPoint Presentation</vt:lpstr>
      <vt:lpstr>PowerPoint Presentation</vt:lpstr>
      <vt:lpstr>PowerPoint Presentation</vt:lpstr>
      <vt:lpstr>• نقطه شعله زنی (Flash Point): درجه حرارتی است که که در آن درجه حرارت، یک ماده سوختنی مایع (یا در حال تبدیل به مایع) به اندازه کافی بخار می گردد و به محض نزدیک شدن شعله یا جرقه به آن باعث شعله ور شدن و شروع حریق می گردد.  با دور کردن منبع احتراق از محل، بخار فوق الذکر آتش نخواهد گرفت. • نقطه آتش گیری (Fire Point): نقطه آتش گیری بیان کننده حداقل دمای مورد نیاز برای شروع حریق در یک مخلوط مایع-بخار در فضای مظروف می باشد که در نزدیکی سطح مایع توسط یک شعله محرک باعث آتش گیری آن برای مدت حداقل 5 ثانیه می گردد ولی الزاماً به معنی ادامه حریق نیست. نقطه آتش گیری بالاتر از نقطه شعله زنی می باشد.  • درجه اشتعال (Ignition Temperature):  درجه اشتعال کمترین درجه حرارت مورد نیاز جهت ادامه احتراق ماده سوختنی یا آتش گیری آن بدون محرک خارجی میباشد. درجه اشتعال برای هر سوخت درجه حرارتی است که انرژی محرکه آن اجزاء متشکله مولکولهای ماده را از هم جدا میسازد. در این دما بخار کافی برای ادامه حریق تولید میشود.</vt:lpstr>
      <vt:lpstr>PowerPoint Presentation</vt:lpstr>
      <vt:lpstr>نمودار نرخ آزادسازی حرارت – زمان  </vt:lpstr>
      <vt:lpstr>نمودار نرخ آزادسازی حرارت – زمان  1- مرحله ابتدایی (Incipient) 2- رشد (Growth) 3- کاملاً توسعه یافته (Fully Developed) 4- فروکش (Decay) نکته: سیستم های حفاظت در برابر حریق، مانع رشد آتش شده و مجموع حرارت تولید شده از حریق را کاهش می دهند. </vt:lpstr>
      <vt:lpstr>روش مقابله با حریق:  1- کنترل حریق (Fire Control) 2- فرونشانی حریق (Fire Suppression) 3- اطفاء کامل حریق (خاموش کردن) (Fire Extinguishment) </vt:lpstr>
      <vt:lpstr>1- کنترل حریق: اسپرینکلرهای معمولی  2- فرونشانی حریق: اسپرینکلرهای واکنش سریع  3- اطفاء کامل حریق: سیستم های گازی </vt:lpstr>
      <vt:lpstr>PowerPoint Presentation</vt:lpstr>
      <vt:lpstr>انفجار عبارت است از آزاد شدن انرژی با سرعت زیاد که نتیجه اکسیداسیون سریع است.  تفاوت احتراق و انفجار بخاطر میزان انرژی حاصله نیست بلکه مربوط به سرعت تولید انرژی است.  احتراق بنزین 11500 کالری بازء هر گرم انرژی آزاد می کند.  انفجار TNT 2674 کالری بازء هر گرم انرژی آزاد می کند.  </vt:lpstr>
      <vt:lpstr>PowerPoint Presentation</vt:lpstr>
      <vt:lpstr>الف) آب (بعنوان یک سرد کننده)  ب) کف آتش نشانی (ماده خفه کننده) ج) پودرهای خاموش کننده (متوقف کننده واکنش های شیمیایی، خفه کننده سطوح) د) گاز دی اکسید کربن(سرد کننده، رقیق کننده اکسیژن یا همان خفه کننده) ه) ترکیبات هالوژنه (محدود کننده واکنش های زنجیره ای) </vt:lpstr>
      <vt:lpstr>مزایا: 1) ارزانی و فراوانی 2) ویسکوزیته پایین و سهولت انتقال در لوله های فلزی، پلاستیکی و برزنتی 3) ظرفیت گرمایی بالایی و گرمای نهان تبخیر 4) توان سردکنندگی بالا- 6/5 برابر سرد کننده تر از دی اکسید کربن معایب:  1) سنگین وزن، حمل و نقل مشکل است 2) هادی الکتریسیته 3) خطر تخریب بالا بعلت پاشش در فشار بالا  4) واکنش پذیر با بعضی موانند مانند کاربید کلسیم، سدیم، پتاسیم 5) افزایش حجم بعلت تبخیر (2700مرتبه) برای همین در حریق های مایعات قابل اشتعال سبب پرتاب شدن مایعات یا انفجار می شود. </vt:lpstr>
      <vt:lpstr>مزایا: 1) بعلت وجود مواد شیمیایی نفوذ پذیری و قدرت بالایی در مقابل حریق مایعات دارد.  2) ویسکوزیته پایین تری نسبت به آب دارد و میزان روانی آن در لوله های انتقال بسیار آسان است.  3) ظرفیت گرمایی بالایی و گرمای نهان تبخیر معایب:  1) سنگین وزن، حمل و نقل مشکل است 2) هادی الکتریسیته 3) گران قیمت است و مدت زمان محدودی برای نگهداری دارد. </vt:lpstr>
      <vt:lpstr>از نظر توسعه: 1) کم توسعه (Low Expansion)- کف سنگین 2) متوسط توسعه (MX) – کف متوسط 3) پر توسعه (HX) – کف سبک  از نظر ماهیت:  1) شیمیایی: کف حاصل واکنش شیمایی بین دو ماده مانند سولفات آلومینیوم و محلول بیکربنات سدیم است. (کم توسعه) 2)مکانیکی: توسعه کف بر اساس هوادهی است به محلولی که با ترکیبت مشخصی با آب حاصل شده است.</vt:lpstr>
      <vt:lpstr>- پروتئینی: ترکیبات نباتی و حیوانی و از براده شاخ، سم و خون خیوانات، شیرین بیان، نوعی صابون و مواد نگهدارنده کف تکشیل شده است.  - فلورو پروتئین: علاوه بر ترکیبات فوق مقداری فلورئین نیز دارد تا خاموش کنندگی کف را افزایش بدهد.  - کف نازک: سورفکتانت مانند فلورین کربن به آن افزوده می شود که به جای نفوذ به عمق بر روی سطح می ماند و خاموش کنندگی دارد. مانند کف نشستن هواپیمای معیوب بر روی سطح فرودگاه ها - کف مقاوم: ترکیبات این کف معمولاً کف پروتئینی همراه با مواد تثبیت کننده حباب در برابر حل کنندگی الکل می باشد و برای خاموش نمودن مایعات قابل اشتعال محولول در آب مثل الکل ها مناسب هستند. </vt:lpstr>
      <vt:lpstr>PowerPoint Presentation</vt:lpstr>
      <vt:lpstr>FFFP: مایع کف پروتئینی فیلم دار نوعی فوم با قابلیت فیلم سازی با پایه پروتئین طبیعی و افزودنی های فلوئوروشیمیایی، پایدارکننده ها و غیره می باشد.  این نوع فوم همه ویژگی های فوم فلوئوروپرتئینی از جمله پایداری، مقاومت در برابر حرارت و برگشت حریق را دارا می‌باشد. اما وجه تمایز و برتری این فوم در مقایسه با فوم فلوئوروپروتئینی قابلیت تشکیل یک لایه فیلم در سطح سوخت هیدروکربنی می باشد که باعث افزایش سرعت اطفا حریق می گردد و به این ترتیب قابلیت اطفاء حریق‌های ناشی از سوخت های هیدروکربنی را حتی قبل از پوشش داده شدن کامل با فوم دارا می باشد.</vt:lpstr>
      <vt:lpstr>AFFF: مایع کف فیلم دار AFFF  مخلوطی از ترکیبات شیمیایی و عامل فوم ساز مصنوعی می‌باشد که همانند مایع کف فیلم دار FFFP  با تشکیل یک لایه فیلم بسیار مقاوم بر روی سطح سوخت و در نتیجه افزایش سرعت اطفاء، آتش را خاموش می‌کند. این فیلم لایه نازکی از محلول فوم است که به سرعت روی سطح سوخت هیدروکربن پخش شده و با کاهش کشش سطحی محلول فوم، سطح هیدروکربن را به خوبی پوشش داده و آتش را در مدت کوتاهی خاموش می‌کند. خاصیت سیالیت بالای فوم  AFFF اجازه می‌دهد تا سریعاً پیرامون موانع جریان پیدا کند اما با توجه به ساختار شیمیایی این نوع فوم، پایداری و مقاومت آن در برابر اشتعال مجدد کم می‌باشد. فوم های فیلم دار  AFFF با عامل خاموش کننده پودری سازگار بوده و با آب دریا و آب شیرین نیز قابل استفاده می‌باشند. این نوع از فوم ها در آتش سوزی کشتی ها، فرودگاه ها و تأسیسات نفتی مورد استفاده قرار می‌گیرند.</vt:lpstr>
      <vt:lpstr>حلالهای قطبی شامل انواع الکل ها مانند متانول و اتانول و کتونها مانند استون دارای ساختار قطبی بوده و محلول در آب هستند. این نوع از حلال ها و همچنین مایعات اشتعال پذیر قطبی تأثیرات مخربی بر روی فوم های معمولی می‌گذارند، به این ترتیب که  آب موجود در فوم به آسانی در حلال های قطبی حل شده و فوم از آب تخلیه می گردد و در نتیجه ساختار و پوشش فوم تخریب شده و حباب کف از بین می رود.  فوم مناسب برای این گروه از حلال ها و مایعات اشتعال پذیر، فوم های مقاوم در برابر حلال های قطبی با نام های تجاری    AR-AFFF و  AR-FFFP  می‌باشد. مایع کف فیلم دار مقاوم الکلی  AR-AFFF دارای نوع خاصی از ترکیبات پلیمری به همراه حلال ها و مواد پایدار کننده می باشند. این نوع فوم در مواجهه با هیدروکربن ها مانند فوم   AFFFمعمولی عمل کرده و یک فیلم آبی بر روی سطح هیدروکربن پدید می آورد; اما در مواجهه با حلال های قطبی و پلیمری یک لایه ضخیم پدید می آورد که فوم را از سوخت جدا کرده و مانع از بین رفتن لایه فوم می گردد. مایع کف پروتئینی فیلم دار مقاوم الکلی  AR-FFFP از مخلوط فوم فلوئوروپرتئینی و پلیمر ساخته می شود. این فوم نیز در مواجهه با سوخت های هیدروکربنی مثل یک  FFFP  معمولی عمل کرده و یک لایه  آبدار بر روی سطح سوخت هیدروکربن تشکیل می دهد; اما وقتی روی حلال های قطبی (یا سوختهای محلول در آب )به کار می رود، پلیمر یه لایه ضخیم در سطح سوخت پدید می آورد که فوم را از سوخت جدا نموده و مانع تماس فوم با سوخت و از بین رفتن آن می شود. </vt:lpstr>
      <vt:lpstr>PowerPoint Presentation</vt:lpstr>
      <vt:lpstr>PowerPoint Presentation</vt:lpstr>
      <vt:lpstr>Dry chemicals fall into three general categories: sodium bicarbonate–based, potassium-based, and multipurpose. Sodium bicarbonate–based and potassium-based dry chemicals work well on Class B and C fires and are categorized as regular or ordinary dry chemicals. Similar to baking soda, sodium bicarbonate is one of the oldest and most widely used dry chemical agents that is effective on grease fires related to cooking. Potassium bicarbonate, potassium chloride, and urea-based potassium bicarbonate are similar to sodium bicarbonate but are much more effective because lesser amounts of these products provide much more fire extinguishing capabilities. Potassium bicarbonate is the color purple to differentiate it from other dry chemicals and is commonly known as Purple K. Ammonium phosphate is a multipurpose dry chemical that works very well on Class A, B, and C fires and is yellow to differentiate it from other dry chemicals.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ARVIN</dc:creator>
  <cp:lastModifiedBy>user</cp:lastModifiedBy>
  <cp:revision>262</cp:revision>
  <dcterms:created xsi:type="dcterms:W3CDTF">2021-09-30T08:13:44Z</dcterms:created>
  <dcterms:modified xsi:type="dcterms:W3CDTF">2023-08-19T19:23:25Z</dcterms:modified>
</cp:coreProperties>
</file>